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2" r:id="rId3"/>
    <p:sldId id="266" r:id="rId4"/>
    <p:sldId id="257" r:id="rId5"/>
    <p:sldId id="260" r:id="rId6"/>
    <p:sldId id="261" r:id="rId7"/>
    <p:sldId id="267" r:id="rId8"/>
    <p:sldId id="264" r:id="rId9"/>
    <p:sldId id="280" r:id="rId10"/>
    <p:sldId id="259" r:id="rId11"/>
    <p:sldId id="265" r:id="rId12"/>
    <p:sldId id="268" r:id="rId13"/>
    <p:sldId id="269" r:id="rId14"/>
    <p:sldId id="276" r:id="rId15"/>
    <p:sldId id="281" r:id="rId16"/>
    <p:sldId id="282" r:id="rId17"/>
    <p:sldId id="274" r:id="rId18"/>
    <p:sldId id="277" r:id="rId19"/>
    <p:sldId id="278" r:id="rId20"/>
    <p:sldId id="271" r:id="rId21"/>
    <p:sldId id="270" r:id="rId22"/>
    <p:sldId id="258" r:id="rId23"/>
    <p:sldId id="283" r:id="rId24"/>
    <p:sldId id="272" r:id="rId25"/>
    <p:sldId id="273" r:id="rId2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13"/>
    <p:restoredTop sz="94603"/>
  </p:normalViewPr>
  <p:slideViewPr>
    <p:cSldViewPr snapToGrid="0" snapToObjects="1">
      <p:cViewPr varScale="1">
        <p:scale>
          <a:sx n="109" d="100"/>
          <a:sy n="109" d="100"/>
        </p:scale>
        <p:origin x="85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2CC0FD-8D33-B549-9039-81658844971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C383431-6BBB-3E49-9388-3E0C4F2EFE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BA2A62B0-5890-9C44-98A0-D6159EA65898}"/>
              </a:ext>
            </a:extLst>
          </p:cNvPr>
          <p:cNvSpPr>
            <a:spLocks noGrp="1"/>
          </p:cNvSpPr>
          <p:nvPr>
            <p:ph type="dt" sz="half" idx="10"/>
          </p:nvPr>
        </p:nvSpPr>
        <p:spPr/>
        <p:txBody>
          <a:bodyPr/>
          <a:lstStyle/>
          <a:p>
            <a:fld id="{70DF1B4B-2F5E-5A48-9BBF-63A6BD068FE8}" type="datetimeFigureOut">
              <a:rPr lang="es-ES" smtClean="0"/>
              <a:t>12/6/20</a:t>
            </a:fld>
            <a:endParaRPr lang="es-ES"/>
          </a:p>
        </p:txBody>
      </p:sp>
      <p:sp>
        <p:nvSpPr>
          <p:cNvPr id="5" name="Marcador de pie de página 4">
            <a:extLst>
              <a:ext uri="{FF2B5EF4-FFF2-40B4-BE49-F238E27FC236}">
                <a16:creationId xmlns:a16="http://schemas.microsoft.com/office/drawing/2014/main" id="{3BEFCD95-DEBD-9642-A283-3B9CBCCFDA8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6E86CC3-233F-2040-BA01-18B0D311CF30}"/>
              </a:ext>
            </a:extLst>
          </p:cNvPr>
          <p:cNvSpPr>
            <a:spLocks noGrp="1"/>
          </p:cNvSpPr>
          <p:nvPr>
            <p:ph type="sldNum" sz="quarter" idx="12"/>
          </p:nvPr>
        </p:nvSpPr>
        <p:spPr/>
        <p:txBody>
          <a:bodyPr/>
          <a:lstStyle/>
          <a:p>
            <a:fld id="{E19BA83F-4193-4046-9FC2-85F6F21CA569}" type="slidenum">
              <a:rPr lang="es-ES" smtClean="0"/>
              <a:t>‹Nº›</a:t>
            </a:fld>
            <a:endParaRPr lang="es-ES"/>
          </a:p>
        </p:txBody>
      </p:sp>
    </p:spTree>
    <p:extLst>
      <p:ext uri="{BB962C8B-B14F-4D97-AF65-F5344CB8AC3E}">
        <p14:creationId xmlns:p14="http://schemas.microsoft.com/office/powerpoint/2010/main" val="3141545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A2BC1F-5E26-F342-AB0B-A221ABA89C8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858E6E0-F468-F140-8335-58AD1BF3281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F0151D-362B-7A42-96F3-151BB380AD3E}"/>
              </a:ext>
            </a:extLst>
          </p:cNvPr>
          <p:cNvSpPr>
            <a:spLocks noGrp="1"/>
          </p:cNvSpPr>
          <p:nvPr>
            <p:ph type="dt" sz="half" idx="10"/>
          </p:nvPr>
        </p:nvSpPr>
        <p:spPr/>
        <p:txBody>
          <a:bodyPr/>
          <a:lstStyle/>
          <a:p>
            <a:fld id="{70DF1B4B-2F5E-5A48-9BBF-63A6BD068FE8}" type="datetimeFigureOut">
              <a:rPr lang="es-ES" smtClean="0"/>
              <a:t>12/6/20</a:t>
            </a:fld>
            <a:endParaRPr lang="es-ES"/>
          </a:p>
        </p:txBody>
      </p:sp>
      <p:sp>
        <p:nvSpPr>
          <p:cNvPr id="5" name="Marcador de pie de página 4">
            <a:extLst>
              <a:ext uri="{FF2B5EF4-FFF2-40B4-BE49-F238E27FC236}">
                <a16:creationId xmlns:a16="http://schemas.microsoft.com/office/drawing/2014/main" id="{DBE01750-5ED6-8C40-8E0E-39D2BF8EEB4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6770D8F-740E-7F4C-99C8-C83BAB375BF0}"/>
              </a:ext>
            </a:extLst>
          </p:cNvPr>
          <p:cNvSpPr>
            <a:spLocks noGrp="1"/>
          </p:cNvSpPr>
          <p:nvPr>
            <p:ph type="sldNum" sz="quarter" idx="12"/>
          </p:nvPr>
        </p:nvSpPr>
        <p:spPr/>
        <p:txBody>
          <a:bodyPr/>
          <a:lstStyle/>
          <a:p>
            <a:fld id="{E19BA83F-4193-4046-9FC2-85F6F21CA569}" type="slidenum">
              <a:rPr lang="es-ES" smtClean="0"/>
              <a:t>‹Nº›</a:t>
            </a:fld>
            <a:endParaRPr lang="es-ES"/>
          </a:p>
        </p:txBody>
      </p:sp>
    </p:spTree>
    <p:extLst>
      <p:ext uri="{BB962C8B-B14F-4D97-AF65-F5344CB8AC3E}">
        <p14:creationId xmlns:p14="http://schemas.microsoft.com/office/powerpoint/2010/main" val="3339348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F782E6-7EED-4045-9474-A4C3DE6C07C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221E799F-F64D-2D49-9195-33D9853E9B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57CF5EC-7853-DA4E-9899-793B4463A96F}"/>
              </a:ext>
            </a:extLst>
          </p:cNvPr>
          <p:cNvSpPr>
            <a:spLocks noGrp="1"/>
          </p:cNvSpPr>
          <p:nvPr>
            <p:ph type="dt" sz="half" idx="10"/>
          </p:nvPr>
        </p:nvSpPr>
        <p:spPr/>
        <p:txBody>
          <a:bodyPr/>
          <a:lstStyle/>
          <a:p>
            <a:fld id="{70DF1B4B-2F5E-5A48-9BBF-63A6BD068FE8}" type="datetimeFigureOut">
              <a:rPr lang="es-ES" smtClean="0"/>
              <a:t>12/6/20</a:t>
            </a:fld>
            <a:endParaRPr lang="es-ES"/>
          </a:p>
        </p:txBody>
      </p:sp>
      <p:sp>
        <p:nvSpPr>
          <p:cNvPr id="5" name="Marcador de pie de página 4">
            <a:extLst>
              <a:ext uri="{FF2B5EF4-FFF2-40B4-BE49-F238E27FC236}">
                <a16:creationId xmlns:a16="http://schemas.microsoft.com/office/drawing/2014/main" id="{F56E6918-F772-7643-A830-D5E9A5E2B0E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EA869C-98CD-AB47-8847-19F287B373B0}"/>
              </a:ext>
            </a:extLst>
          </p:cNvPr>
          <p:cNvSpPr>
            <a:spLocks noGrp="1"/>
          </p:cNvSpPr>
          <p:nvPr>
            <p:ph type="sldNum" sz="quarter" idx="12"/>
          </p:nvPr>
        </p:nvSpPr>
        <p:spPr/>
        <p:txBody>
          <a:bodyPr/>
          <a:lstStyle/>
          <a:p>
            <a:fld id="{E19BA83F-4193-4046-9FC2-85F6F21CA569}" type="slidenum">
              <a:rPr lang="es-ES" smtClean="0"/>
              <a:t>‹Nº›</a:t>
            </a:fld>
            <a:endParaRPr lang="es-ES"/>
          </a:p>
        </p:txBody>
      </p:sp>
    </p:spTree>
    <p:extLst>
      <p:ext uri="{BB962C8B-B14F-4D97-AF65-F5344CB8AC3E}">
        <p14:creationId xmlns:p14="http://schemas.microsoft.com/office/powerpoint/2010/main" val="1577270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3485A2-7B70-A04A-97A1-A3F04831978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3335EF9-4870-B845-9814-825420ADD98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F0887B6C-6384-9348-9BA5-153B240167BC}"/>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ADA33C1-1979-F64E-A503-825E1133210B}"/>
              </a:ext>
            </a:extLst>
          </p:cNvPr>
          <p:cNvSpPr>
            <a:spLocks noGrp="1"/>
          </p:cNvSpPr>
          <p:nvPr>
            <p:ph type="dt" sz="half" idx="10"/>
          </p:nvPr>
        </p:nvSpPr>
        <p:spPr/>
        <p:txBody>
          <a:bodyPr/>
          <a:lstStyle/>
          <a:p>
            <a:fld id="{70DF1B4B-2F5E-5A48-9BBF-63A6BD068FE8}" type="datetimeFigureOut">
              <a:rPr lang="es-ES" smtClean="0"/>
              <a:t>12/6/20</a:t>
            </a:fld>
            <a:endParaRPr lang="es-ES"/>
          </a:p>
        </p:txBody>
      </p:sp>
      <p:sp>
        <p:nvSpPr>
          <p:cNvPr id="6" name="Marcador de pie de página 5">
            <a:extLst>
              <a:ext uri="{FF2B5EF4-FFF2-40B4-BE49-F238E27FC236}">
                <a16:creationId xmlns:a16="http://schemas.microsoft.com/office/drawing/2014/main" id="{C0E3C119-31A6-D445-B795-0479B2BDFF6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4F23213-7D7D-4345-84E0-2A21FF5AF1CC}"/>
              </a:ext>
            </a:extLst>
          </p:cNvPr>
          <p:cNvSpPr>
            <a:spLocks noGrp="1"/>
          </p:cNvSpPr>
          <p:nvPr>
            <p:ph type="sldNum" sz="quarter" idx="12"/>
          </p:nvPr>
        </p:nvSpPr>
        <p:spPr/>
        <p:txBody>
          <a:bodyPr/>
          <a:lstStyle/>
          <a:p>
            <a:fld id="{E19BA83F-4193-4046-9FC2-85F6F21CA569}" type="slidenum">
              <a:rPr lang="es-ES" smtClean="0"/>
              <a:t>‹Nº›</a:t>
            </a:fld>
            <a:endParaRPr lang="es-ES"/>
          </a:p>
        </p:txBody>
      </p:sp>
    </p:spTree>
    <p:extLst>
      <p:ext uri="{BB962C8B-B14F-4D97-AF65-F5344CB8AC3E}">
        <p14:creationId xmlns:p14="http://schemas.microsoft.com/office/powerpoint/2010/main" val="1354697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648AF7-8575-3C46-82FB-28BB126ABC91}"/>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0305D36-A01C-CA4D-8205-1E2A9451F2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6001941A-8067-D342-A01E-4227BCEED33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AC4E13D-E6D4-E641-893B-3AC1B30E58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E9482A5-515D-D748-A793-03E5F08A858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AC147460-42E3-B94C-B0F9-B655A8E4E0AB}"/>
              </a:ext>
            </a:extLst>
          </p:cNvPr>
          <p:cNvSpPr>
            <a:spLocks noGrp="1"/>
          </p:cNvSpPr>
          <p:nvPr>
            <p:ph type="dt" sz="half" idx="10"/>
          </p:nvPr>
        </p:nvSpPr>
        <p:spPr/>
        <p:txBody>
          <a:bodyPr/>
          <a:lstStyle/>
          <a:p>
            <a:fld id="{70DF1B4B-2F5E-5A48-9BBF-63A6BD068FE8}" type="datetimeFigureOut">
              <a:rPr lang="es-ES" smtClean="0"/>
              <a:t>12/6/20</a:t>
            </a:fld>
            <a:endParaRPr lang="es-ES"/>
          </a:p>
        </p:txBody>
      </p:sp>
      <p:sp>
        <p:nvSpPr>
          <p:cNvPr id="8" name="Marcador de pie de página 7">
            <a:extLst>
              <a:ext uri="{FF2B5EF4-FFF2-40B4-BE49-F238E27FC236}">
                <a16:creationId xmlns:a16="http://schemas.microsoft.com/office/drawing/2014/main" id="{0E436FF5-BA58-624D-8BDC-813397C8EB2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5A946D96-DEC8-2740-AA14-E1748B73EECF}"/>
              </a:ext>
            </a:extLst>
          </p:cNvPr>
          <p:cNvSpPr>
            <a:spLocks noGrp="1"/>
          </p:cNvSpPr>
          <p:nvPr>
            <p:ph type="sldNum" sz="quarter" idx="12"/>
          </p:nvPr>
        </p:nvSpPr>
        <p:spPr/>
        <p:txBody>
          <a:bodyPr/>
          <a:lstStyle/>
          <a:p>
            <a:fld id="{E19BA83F-4193-4046-9FC2-85F6F21CA569}" type="slidenum">
              <a:rPr lang="es-ES" smtClean="0"/>
              <a:t>‹Nº›</a:t>
            </a:fld>
            <a:endParaRPr lang="es-ES"/>
          </a:p>
        </p:txBody>
      </p:sp>
    </p:spTree>
    <p:extLst>
      <p:ext uri="{BB962C8B-B14F-4D97-AF65-F5344CB8AC3E}">
        <p14:creationId xmlns:p14="http://schemas.microsoft.com/office/powerpoint/2010/main" val="4059328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40CB05-FA4C-C84F-9A8D-B21210023BB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DE1E82F-867B-3F40-8164-31A06299E484}"/>
              </a:ext>
            </a:extLst>
          </p:cNvPr>
          <p:cNvSpPr>
            <a:spLocks noGrp="1"/>
          </p:cNvSpPr>
          <p:nvPr>
            <p:ph type="dt" sz="half" idx="10"/>
          </p:nvPr>
        </p:nvSpPr>
        <p:spPr/>
        <p:txBody>
          <a:bodyPr/>
          <a:lstStyle/>
          <a:p>
            <a:fld id="{70DF1B4B-2F5E-5A48-9BBF-63A6BD068FE8}" type="datetimeFigureOut">
              <a:rPr lang="es-ES" smtClean="0"/>
              <a:t>12/6/20</a:t>
            </a:fld>
            <a:endParaRPr lang="es-ES"/>
          </a:p>
        </p:txBody>
      </p:sp>
      <p:sp>
        <p:nvSpPr>
          <p:cNvPr id="4" name="Marcador de pie de página 3">
            <a:extLst>
              <a:ext uri="{FF2B5EF4-FFF2-40B4-BE49-F238E27FC236}">
                <a16:creationId xmlns:a16="http://schemas.microsoft.com/office/drawing/2014/main" id="{33C7DBDF-3968-B446-9693-53AFF1722696}"/>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8DB1E2E-B468-3045-BB4A-9974EE3B9664}"/>
              </a:ext>
            </a:extLst>
          </p:cNvPr>
          <p:cNvSpPr>
            <a:spLocks noGrp="1"/>
          </p:cNvSpPr>
          <p:nvPr>
            <p:ph type="sldNum" sz="quarter" idx="12"/>
          </p:nvPr>
        </p:nvSpPr>
        <p:spPr/>
        <p:txBody>
          <a:bodyPr/>
          <a:lstStyle/>
          <a:p>
            <a:fld id="{E19BA83F-4193-4046-9FC2-85F6F21CA569}" type="slidenum">
              <a:rPr lang="es-ES" smtClean="0"/>
              <a:t>‹Nº›</a:t>
            </a:fld>
            <a:endParaRPr lang="es-ES"/>
          </a:p>
        </p:txBody>
      </p:sp>
    </p:spTree>
    <p:extLst>
      <p:ext uri="{BB962C8B-B14F-4D97-AF65-F5344CB8AC3E}">
        <p14:creationId xmlns:p14="http://schemas.microsoft.com/office/powerpoint/2010/main" val="2127934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B19FC1A-78BF-C34E-94C2-82975F09172D}"/>
              </a:ext>
            </a:extLst>
          </p:cNvPr>
          <p:cNvSpPr>
            <a:spLocks noGrp="1"/>
          </p:cNvSpPr>
          <p:nvPr>
            <p:ph type="dt" sz="half" idx="10"/>
          </p:nvPr>
        </p:nvSpPr>
        <p:spPr/>
        <p:txBody>
          <a:bodyPr/>
          <a:lstStyle/>
          <a:p>
            <a:fld id="{70DF1B4B-2F5E-5A48-9BBF-63A6BD068FE8}" type="datetimeFigureOut">
              <a:rPr lang="es-ES" smtClean="0"/>
              <a:t>12/6/20</a:t>
            </a:fld>
            <a:endParaRPr lang="es-ES"/>
          </a:p>
        </p:txBody>
      </p:sp>
      <p:sp>
        <p:nvSpPr>
          <p:cNvPr id="3" name="Marcador de pie de página 2">
            <a:extLst>
              <a:ext uri="{FF2B5EF4-FFF2-40B4-BE49-F238E27FC236}">
                <a16:creationId xmlns:a16="http://schemas.microsoft.com/office/drawing/2014/main" id="{4A09FB89-74B6-F448-9576-1BF737CABB4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2A7E756-6CF4-E949-8341-AF7F717103E5}"/>
              </a:ext>
            </a:extLst>
          </p:cNvPr>
          <p:cNvSpPr>
            <a:spLocks noGrp="1"/>
          </p:cNvSpPr>
          <p:nvPr>
            <p:ph type="sldNum" sz="quarter" idx="12"/>
          </p:nvPr>
        </p:nvSpPr>
        <p:spPr/>
        <p:txBody>
          <a:bodyPr/>
          <a:lstStyle/>
          <a:p>
            <a:fld id="{E19BA83F-4193-4046-9FC2-85F6F21CA569}" type="slidenum">
              <a:rPr lang="es-ES" smtClean="0"/>
              <a:t>‹Nº›</a:t>
            </a:fld>
            <a:endParaRPr lang="es-ES"/>
          </a:p>
        </p:txBody>
      </p:sp>
    </p:spTree>
    <p:extLst>
      <p:ext uri="{BB962C8B-B14F-4D97-AF65-F5344CB8AC3E}">
        <p14:creationId xmlns:p14="http://schemas.microsoft.com/office/powerpoint/2010/main" val="3536733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0056F1-20BC-EE4A-80EA-EDB7A41E72A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8F54191-4D25-3F40-B231-BB531A5590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C26A121-B335-FE43-980B-2C4E5AC1E1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840B419-9A7C-6B4E-BAF4-685245D3AEEA}"/>
              </a:ext>
            </a:extLst>
          </p:cNvPr>
          <p:cNvSpPr>
            <a:spLocks noGrp="1"/>
          </p:cNvSpPr>
          <p:nvPr>
            <p:ph type="dt" sz="half" idx="10"/>
          </p:nvPr>
        </p:nvSpPr>
        <p:spPr/>
        <p:txBody>
          <a:bodyPr/>
          <a:lstStyle/>
          <a:p>
            <a:fld id="{70DF1B4B-2F5E-5A48-9BBF-63A6BD068FE8}" type="datetimeFigureOut">
              <a:rPr lang="es-ES" smtClean="0"/>
              <a:t>12/6/20</a:t>
            </a:fld>
            <a:endParaRPr lang="es-ES"/>
          </a:p>
        </p:txBody>
      </p:sp>
      <p:sp>
        <p:nvSpPr>
          <p:cNvPr id="6" name="Marcador de pie de página 5">
            <a:extLst>
              <a:ext uri="{FF2B5EF4-FFF2-40B4-BE49-F238E27FC236}">
                <a16:creationId xmlns:a16="http://schemas.microsoft.com/office/drawing/2014/main" id="{13129904-B1C5-FD46-BE9E-C24018E5876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B2893E8-5EC4-274F-8CDB-A53669EC0AD2}"/>
              </a:ext>
            </a:extLst>
          </p:cNvPr>
          <p:cNvSpPr>
            <a:spLocks noGrp="1"/>
          </p:cNvSpPr>
          <p:nvPr>
            <p:ph type="sldNum" sz="quarter" idx="12"/>
          </p:nvPr>
        </p:nvSpPr>
        <p:spPr/>
        <p:txBody>
          <a:bodyPr/>
          <a:lstStyle/>
          <a:p>
            <a:fld id="{E19BA83F-4193-4046-9FC2-85F6F21CA569}" type="slidenum">
              <a:rPr lang="es-ES" smtClean="0"/>
              <a:t>‹Nº›</a:t>
            </a:fld>
            <a:endParaRPr lang="es-ES"/>
          </a:p>
        </p:txBody>
      </p:sp>
    </p:spTree>
    <p:extLst>
      <p:ext uri="{BB962C8B-B14F-4D97-AF65-F5344CB8AC3E}">
        <p14:creationId xmlns:p14="http://schemas.microsoft.com/office/powerpoint/2010/main" val="737321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FDF5F9-748C-9643-8710-41234C6563B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3E9248A-1A5A-004F-A789-33FED6362A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CBB73D13-8864-1E48-8EB5-2E87E7A81A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9417997-9456-5B4D-91CB-77C2DC617B1B}"/>
              </a:ext>
            </a:extLst>
          </p:cNvPr>
          <p:cNvSpPr>
            <a:spLocks noGrp="1"/>
          </p:cNvSpPr>
          <p:nvPr>
            <p:ph type="dt" sz="half" idx="10"/>
          </p:nvPr>
        </p:nvSpPr>
        <p:spPr/>
        <p:txBody>
          <a:bodyPr/>
          <a:lstStyle/>
          <a:p>
            <a:fld id="{70DF1B4B-2F5E-5A48-9BBF-63A6BD068FE8}" type="datetimeFigureOut">
              <a:rPr lang="es-ES" smtClean="0"/>
              <a:t>12/6/20</a:t>
            </a:fld>
            <a:endParaRPr lang="es-ES"/>
          </a:p>
        </p:txBody>
      </p:sp>
      <p:sp>
        <p:nvSpPr>
          <p:cNvPr id="6" name="Marcador de pie de página 5">
            <a:extLst>
              <a:ext uri="{FF2B5EF4-FFF2-40B4-BE49-F238E27FC236}">
                <a16:creationId xmlns:a16="http://schemas.microsoft.com/office/drawing/2014/main" id="{F1BE4098-5350-6C40-8E43-4332FEC28EB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965CF45-6C88-314B-8235-5C5185F3BDE6}"/>
              </a:ext>
            </a:extLst>
          </p:cNvPr>
          <p:cNvSpPr>
            <a:spLocks noGrp="1"/>
          </p:cNvSpPr>
          <p:nvPr>
            <p:ph type="sldNum" sz="quarter" idx="12"/>
          </p:nvPr>
        </p:nvSpPr>
        <p:spPr/>
        <p:txBody>
          <a:bodyPr/>
          <a:lstStyle/>
          <a:p>
            <a:fld id="{E19BA83F-4193-4046-9FC2-85F6F21CA569}" type="slidenum">
              <a:rPr lang="es-ES" smtClean="0"/>
              <a:t>‹Nº›</a:t>
            </a:fld>
            <a:endParaRPr lang="es-ES"/>
          </a:p>
        </p:txBody>
      </p:sp>
    </p:spTree>
    <p:extLst>
      <p:ext uri="{BB962C8B-B14F-4D97-AF65-F5344CB8AC3E}">
        <p14:creationId xmlns:p14="http://schemas.microsoft.com/office/powerpoint/2010/main" val="871297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7DA236-E51B-4744-8DB9-039695CA797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BDF8DF1-1115-7048-8A9E-92FD90F89E0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7DAAF35-C387-A24D-AFB5-6B8FC0BCCF3C}"/>
              </a:ext>
            </a:extLst>
          </p:cNvPr>
          <p:cNvSpPr>
            <a:spLocks noGrp="1"/>
          </p:cNvSpPr>
          <p:nvPr>
            <p:ph type="dt" sz="half" idx="10"/>
          </p:nvPr>
        </p:nvSpPr>
        <p:spPr/>
        <p:txBody>
          <a:bodyPr/>
          <a:lstStyle/>
          <a:p>
            <a:fld id="{70DF1B4B-2F5E-5A48-9BBF-63A6BD068FE8}" type="datetimeFigureOut">
              <a:rPr lang="es-ES" smtClean="0"/>
              <a:t>12/6/20</a:t>
            </a:fld>
            <a:endParaRPr lang="es-ES"/>
          </a:p>
        </p:txBody>
      </p:sp>
      <p:sp>
        <p:nvSpPr>
          <p:cNvPr id="5" name="Marcador de pie de página 4">
            <a:extLst>
              <a:ext uri="{FF2B5EF4-FFF2-40B4-BE49-F238E27FC236}">
                <a16:creationId xmlns:a16="http://schemas.microsoft.com/office/drawing/2014/main" id="{A761B21B-F7FA-6345-91CF-4FFB2082AD7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DF726BC-385A-8443-B08E-95A708D3C143}"/>
              </a:ext>
            </a:extLst>
          </p:cNvPr>
          <p:cNvSpPr>
            <a:spLocks noGrp="1"/>
          </p:cNvSpPr>
          <p:nvPr>
            <p:ph type="sldNum" sz="quarter" idx="12"/>
          </p:nvPr>
        </p:nvSpPr>
        <p:spPr/>
        <p:txBody>
          <a:bodyPr/>
          <a:lstStyle/>
          <a:p>
            <a:fld id="{E19BA83F-4193-4046-9FC2-85F6F21CA569}" type="slidenum">
              <a:rPr lang="es-ES" smtClean="0"/>
              <a:t>‹Nº›</a:t>
            </a:fld>
            <a:endParaRPr lang="es-ES"/>
          </a:p>
        </p:txBody>
      </p:sp>
    </p:spTree>
    <p:extLst>
      <p:ext uri="{BB962C8B-B14F-4D97-AF65-F5344CB8AC3E}">
        <p14:creationId xmlns:p14="http://schemas.microsoft.com/office/powerpoint/2010/main" val="711258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A737399-30F6-744C-BDB1-8DB472844FB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3AFD74C4-03FE-B94D-97CB-C302612CF5F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45B0345-F733-3A47-9D48-CEF7E3AB2297}"/>
              </a:ext>
            </a:extLst>
          </p:cNvPr>
          <p:cNvSpPr>
            <a:spLocks noGrp="1"/>
          </p:cNvSpPr>
          <p:nvPr>
            <p:ph type="dt" sz="half" idx="10"/>
          </p:nvPr>
        </p:nvSpPr>
        <p:spPr/>
        <p:txBody>
          <a:bodyPr/>
          <a:lstStyle/>
          <a:p>
            <a:fld id="{70DF1B4B-2F5E-5A48-9BBF-63A6BD068FE8}" type="datetimeFigureOut">
              <a:rPr lang="es-ES" smtClean="0"/>
              <a:t>12/6/20</a:t>
            </a:fld>
            <a:endParaRPr lang="es-ES"/>
          </a:p>
        </p:txBody>
      </p:sp>
      <p:sp>
        <p:nvSpPr>
          <p:cNvPr id="5" name="Marcador de pie de página 4">
            <a:extLst>
              <a:ext uri="{FF2B5EF4-FFF2-40B4-BE49-F238E27FC236}">
                <a16:creationId xmlns:a16="http://schemas.microsoft.com/office/drawing/2014/main" id="{2F3C2BB9-A28C-5041-84C0-491FE5F8A07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45C5F1-DBD4-4343-9313-4766147C1CAB}"/>
              </a:ext>
            </a:extLst>
          </p:cNvPr>
          <p:cNvSpPr>
            <a:spLocks noGrp="1"/>
          </p:cNvSpPr>
          <p:nvPr>
            <p:ph type="sldNum" sz="quarter" idx="12"/>
          </p:nvPr>
        </p:nvSpPr>
        <p:spPr/>
        <p:txBody>
          <a:bodyPr/>
          <a:lstStyle/>
          <a:p>
            <a:fld id="{E19BA83F-4193-4046-9FC2-85F6F21CA569}" type="slidenum">
              <a:rPr lang="es-ES" smtClean="0"/>
              <a:t>‹Nº›</a:t>
            </a:fld>
            <a:endParaRPr lang="es-ES"/>
          </a:p>
        </p:txBody>
      </p:sp>
    </p:spTree>
    <p:extLst>
      <p:ext uri="{BB962C8B-B14F-4D97-AF65-F5344CB8AC3E}">
        <p14:creationId xmlns:p14="http://schemas.microsoft.com/office/powerpoint/2010/main" val="1199802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09279FE-AB26-E74F-85EE-0AA279D32E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1DE6298-44D9-9A47-9786-7BA71AB67E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374C7E6-A503-4540-8AF9-A0DC071A50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DF1B4B-2F5E-5A48-9BBF-63A6BD068FE8}" type="datetimeFigureOut">
              <a:rPr lang="es-ES" smtClean="0"/>
              <a:t>12/6/20</a:t>
            </a:fld>
            <a:endParaRPr lang="es-ES"/>
          </a:p>
        </p:txBody>
      </p:sp>
      <p:sp>
        <p:nvSpPr>
          <p:cNvPr id="5" name="Marcador de pie de página 4">
            <a:extLst>
              <a:ext uri="{FF2B5EF4-FFF2-40B4-BE49-F238E27FC236}">
                <a16:creationId xmlns:a16="http://schemas.microsoft.com/office/drawing/2014/main" id="{FDFDE173-DA29-184B-8638-DE2D246BDA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FA57AC0-15AC-234D-84BA-2D53F65E10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9BA83F-4193-4046-9FC2-85F6F21CA569}" type="slidenum">
              <a:rPr lang="es-ES" smtClean="0"/>
              <a:t>‹Nº›</a:t>
            </a:fld>
            <a:endParaRPr lang="es-ES"/>
          </a:p>
        </p:txBody>
      </p:sp>
    </p:spTree>
    <p:extLst>
      <p:ext uri="{BB962C8B-B14F-4D97-AF65-F5344CB8AC3E}">
        <p14:creationId xmlns:p14="http://schemas.microsoft.com/office/powerpoint/2010/main" val="24237204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jp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view.genial.ly/5edcb4c28adbb80d10fdf4dd/presentation-trivial-de-la-inclusion" TargetMode="External"/><Relationship Id="rId3" Type="http://schemas.microsoft.com/office/2007/relationships/hdphoto" Target="../media/hdphoto1.wdp"/><Relationship Id="rId7" Type="http://schemas.openxmlformats.org/officeDocument/2006/relationships/hyperlink" Target="https://de.wikipedia.org/wiki/Trivial_Pursuit" TargetMode="External"/><Relationship Id="rId2" Type="http://schemas.openxmlformats.org/officeDocument/2006/relationships/image" Target="../media/image10.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1.png"/><Relationship Id="rId4" Type="http://schemas.openxmlformats.org/officeDocument/2006/relationships/hyperlink" Target="http://rlopezcano.blogspot.com/2019/02/preguntas-tareas-deinvestigacion-e.html"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s://icspediatriaaltpenedes.wordpress.com/2013/07/04/mesures-de-proteccio-solar-per-als-infants-2/" TargetMode="External"/><Relationship Id="rId7" Type="http://schemas.openxmlformats.org/officeDocument/2006/relationships/hyperlink" Target="https://www.vexels.com/vectors/preview/70767/people-walking-with-umbrella-silhouettes-set" TargetMode="External"/><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hyperlink" Target="http://www.pngall.com/umbrella-png" TargetMode="External"/><Relationship Id="rId4" Type="http://schemas.openxmlformats.org/officeDocument/2006/relationships/image" Target="../media/image13.png"/><Relationship Id="rId9" Type="http://schemas.openxmlformats.org/officeDocument/2006/relationships/hyperlink" Target="https://pixabay.com/es/playa-brillante-dibujos-animados-1299613/"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madescaperoom.com/escape-room-familiar-online-gratis/" TargetMode="Externa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pngimg.com/download/38806"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hyperlink" Target="https://zoomgraf.blogspot.com/2013/09/pergaminos-y-papeles-antiguoscartaspng.html" TargetMode="External"/><Relationship Id="rId7" Type="http://schemas.openxmlformats.org/officeDocument/2006/relationships/hyperlink" Target="https://pixabay.com/nl/mail-pictogram-e-mail-internet-793081/" TargetMode="External"/><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jp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hyperlink" Target="https://www.flickr.com/photos/86979666@N00/8277384586" TargetMode="External"/><Relationship Id="rId7" Type="http://schemas.openxmlformats.org/officeDocument/2006/relationships/hyperlink" Target="https://fhlogo.blogspot.com/2011/03/facebook.html" TargetMode="External"/><Relationship Id="rId2" Type="http://schemas.openxmlformats.org/officeDocument/2006/relationships/image" Target="../media/image24.jp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hyperlink" Target="https://pixabay.com/es/bloc-de-notas-nota-l%C3%A1piz-117597/" TargetMode="External"/><Relationship Id="rId4" Type="http://schemas.openxmlformats.org/officeDocument/2006/relationships/image" Target="../media/image25.png"/><Relationship Id="rId9" Type="http://schemas.openxmlformats.org/officeDocument/2006/relationships/hyperlink" Target="https://commons.wikimedia.org/wiki/File:Instagram_logo_2016.svg"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hyperlink" Target="https://www.google.com/maps/d/drive?state=%7B%22ids%22%3A%5B%221yF5eY0hiiwXI9waKjuKe_3RgVcx-b9AL%22%5D%2C%22action%22%3A%22open%22%2C%22userId%22%3A%22110825487074502875313%22%7D&amp;usp=sharing" TargetMode="External"/><Relationship Id="rId3" Type="http://schemas.openxmlformats.org/officeDocument/2006/relationships/hyperlink" Target="http://pngimg.com/download/27792" TargetMode="External"/><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hyperlink" Target="https://www.middleeastmonitor.com/20191023-baby-shark-song-used-to-soothe-toddler-becomes-rallying-cry-in-lebanon/" TargetMode="External"/><Relationship Id="rId2" Type="http://schemas.openxmlformats.org/officeDocument/2006/relationships/image" Target="../media/image38.jpg"/><Relationship Id="rId1" Type="http://schemas.openxmlformats.org/officeDocument/2006/relationships/slideLayout" Target="../slideLayouts/slideLayout2.xml"/><Relationship Id="rId4" Type="http://schemas.openxmlformats.org/officeDocument/2006/relationships/hyperlink" Target="https://supersimple.com/super-simple-draw/how-to-draw-baby-shark/"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quizizz.com/join?gc=2333903" TargetMode="Externa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hyperlink" Target="https://quizizz.com/join" TargetMode="External"/><Relationship Id="rId2" Type="http://schemas.openxmlformats.org/officeDocument/2006/relationships/image" Target="../media/image45.jp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en/book-exemption-lying-open-2156969/" TargetMode="External"/><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quizizz.com/join" TargetMode="External"/><Relationship Id="rId2" Type="http://schemas.openxmlformats.org/officeDocument/2006/relationships/image" Target="../media/image48.jpeg"/><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jpeg"/></Relationships>
</file>

<file path=ppt/slides/_rels/slide20.xml.rels><?xml version="1.0" encoding="UTF-8" standalone="yes"?>
<Relationships xmlns="http://schemas.openxmlformats.org/package/2006/relationships"><Relationship Id="rId8" Type="http://schemas.openxmlformats.org/officeDocument/2006/relationships/image" Target="../media/image52.jpg"/><Relationship Id="rId3" Type="http://schemas.openxmlformats.org/officeDocument/2006/relationships/hyperlink" Target="https://en.wikipedia.org/wiki/Just_Dance_Now" TargetMode="External"/><Relationship Id="rId7" Type="http://schemas.openxmlformats.org/officeDocument/2006/relationships/hyperlink" Target="https://www.youtube.com/watch?v=S-xKRF8LN8U" TargetMode="External"/><Relationship Id="rId2" Type="http://schemas.openxmlformats.org/officeDocument/2006/relationships/image" Target="../media/image51.jpg"/><Relationship Id="rId1" Type="http://schemas.openxmlformats.org/officeDocument/2006/relationships/slideLayout" Target="../slideLayouts/slideLayout2.xml"/><Relationship Id="rId6" Type="http://schemas.openxmlformats.org/officeDocument/2006/relationships/hyperlink" Target="https://www.youtube.com/watch?v=tYAKp0DyCkE" TargetMode="External"/><Relationship Id="rId5" Type="http://schemas.openxmlformats.org/officeDocument/2006/relationships/hyperlink" Target="https://www.youtube.com/watch?v=In_aYUOYZ1o" TargetMode="External"/><Relationship Id="rId4" Type="http://schemas.openxmlformats.org/officeDocument/2006/relationships/hyperlink" Target="https://www.youtube.com/watch?v=ulXXqMwmEVI&amp;feature=youtu.be" TargetMode="External"/><Relationship Id="rId9" Type="http://schemas.openxmlformats.org/officeDocument/2006/relationships/hyperlink" Target="https://generacionxbox.com/just-dance-2020-ya-disponible-en-xbox-one/"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54.png"/><Relationship Id="rId7" Type="http://schemas.openxmlformats.org/officeDocument/2006/relationships/image" Target="../media/image55.png"/><Relationship Id="rId2" Type="http://schemas.openxmlformats.org/officeDocument/2006/relationships/image" Target="../media/image53.jpeg"/><Relationship Id="rId1" Type="http://schemas.openxmlformats.org/officeDocument/2006/relationships/slideLayout" Target="../slideLayouts/slideLayout2.xml"/><Relationship Id="rId6" Type="http://schemas.openxmlformats.org/officeDocument/2006/relationships/hyperlink" Target="https://es.educaplay.com/usuario/3497157-mari/" TargetMode="External"/><Relationship Id="rId11" Type="http://schemas.openxmlformats.org/officeDocument/2006/relationships/image" Target="../media/image57.jpeg"/><Relationship Id="rId5" Type="http://schemas.openxmlformats.org/officeDocument/2006/relationships/hyperlink" Target="http://rimasdecolores.blogspot.com/2015/10/las-mayusculas.html" TargetMode="External"/><Relationship Id="rId10" Type="http://schemas.openxmlformats.org/officeDocument/2006/relationships/image" Target="../media/image56.jpeg"/><Relationship Id="rId4" Type="http://schemas.microsoft.com/office/2007/relationships/hdphoto" Target="../media/hdphoto3.wdp"/><Relationship Id="rId9" Type="http://schemas.openxmlformats.org/officeDocument/2006/relationships/hyperlink" Target="https://www.orientacionandujar.es/2013/05/28/aprendemos-las-letras-del-abecedario-cantando/"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view.genial.ly/5ee0b601f260380d8364e1f8/game-que-sabes-del-verano" TargetMode="External"/><Relationship Id="rId3" Type="http://schemas.openxmlformats.org/officeDocument/2006/relationships/image" Target="../media/image59.png"/><Relationship Id="rId7" Type="http://schemas.openxmlformats.org/officeDocument/2006/relationships/image" Target="../media/image63.jpe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image" Target="../media/image61.png"/><Relationship Id="rId4" Type="http://schemas.openxmlformats.org/officeDocument/2006/relationships/image" Target="../media/image60.jpeg"/><Relationship Id="rId9" Type="http://schemas.openxmlformats.org/officeDocument/2006/relationships/hyperlink" Target="https://view.genial.ly/5ee10448c232630cedc5958b/game-genially-sin-titulo"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67.jpg"/><Relationship Id="rId3" Type="http://schemas.openxmlformats.org/officeDocument/2006/relationships/hyperlink" Target="https://emebezeta.blogspot.com/2011/02/cara-de-hombre-desconcertado.html" TargetMode="External"/><Relationship Id="rId7" Type="http://schemas.openxmlformats.org/officeDocument/2006/relationships/hyperlink" Target="http://cmsc-elpillapilla.blogspot.com/p/recursos-educativos.html" TargetMode="External"/><Relationship Id="rId2" Type="http://schemas.openxmlformats.org/officeDocument/2006/relationships/image" Target="../media/image64.JPG"/><Relationship Id="rId1" Type="http://schemas.openxmlformats.org/officeDocument/2006/relationships/slideLayout" Target="../slideLayouts/slideLayout2.xml"/><Relationship Id="rId6" Type="http://schemas.openxmlformats.org/officeDocument/2006/relationships/image" Target="../media/image66.jpg"/><Relationship Id="rId11" Type="http://schemas.openxmlformats.org/officeDocument/2006/relationships/hyperlink" Target="https://pixabay.com/en/brush-art-paintbrush-paint-304310/" TargetMode="External"/><Relationship Id="rId5" Type="http://schemas.openxmlformats.org/officeDocument/2006/relationships/hyperlink" Target="http://www.nosinmishijos.com/2017/12/ideas-de-pintacaras-de-navidad.html" TargetMode="External"/><Relationship Id="rId10" Type="http://schemas.openxmlformats.org/officeDocument/2006/relationships/image" Target="../media/image68.png"/><Relationship Id="rId4" Type="http://schemas.openxmlformats.org/officeDocument/2006/relationships/image" Target="../media/image65.jpg"/><Relationship Id="rId9" Type="http://schemas.openxmlformats.org/officeDocument/2006/relationships/hyperlink" Target="http://www.carolinallinas.com/2013/10/como-pintar-la-cara-de-los-ninos-paso.html"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www.teachingwithtlc.com/2012/11/free-bingo-card-generator-site.html" TargetMode="External"/><Relationship Id="rId7" Type="http://schemas.openxmlformats.org/officeDocument/2006/relationships/hyperlink" Target="http://lalobarker.blogspot.com/2013_10_01_archive.html" TargetMode="External"/><Relationship Id="rId2" Type="http://schemas.openxmlformats.org/officeDocument/2006/relationships/image" Target="../media/image69.JPG"/><Relationship Id="rId1" Type="http://schemas.openxmlformats.org/officeDocument/2006/relationships/slideLayout" Target="../slideLayouts/slideLayout2.xml"/><Relationship Id="rId6" Type="http://schemas.openxmlformats.org/officeDocument/2006/relationships/image" Target="../media/image71.jpg"/><Relationship Id="rId5" Type="http://schemas.openxmlformats.org/officeDocument/2006/relationships/hyperlink" Target="https://openclipart.org/detail/161047/cesto-de-rifas-by-centroacademico" TargetMode="External"/><Relationship Id="rId4"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Imagen 25">
            <a:extLst>
              <a:ext uri="{FF2B5EF4-FFF2-40B4-BE49-F238E27FC236}">
                <a16:creationId xmlns:a16="http://schemas.microsoft.com/office/drawing/2014/main" id="{56C70A1A-5BD9-7F40-8EF2-41E63EA0C89B}"/>
              </a:ext>
            </a:extLst>
          </p:cNvPr>
          <p:cNvPicPr>
            <a:picLocks noChangeAspect="1"/>
          </p:cNvPicPr>
          <p:nvPr/>
        </p:nvPicPr>
        <p:blipFill>
          <a:blip r:embed="rId2"/>
          <a:stretch>
            <a:fillRect/>
          </a:stretch>
        </p:blipFill>
        <p:spPr>
          <a:xfrm>
            <a:off x="9656339" y="5162488"/>
            <a:ext cx="1880757" cy="1695511"/>
          </a:xfrm>
          <a:prstGeom prst="rect">
            <a:avLst/>
          </a:prstGeom>
        </p:spPr>
      </p:pic>
      <p:pic>
        <p:nvPicPr>
          <p:cNvPr id="6" name="Imagen 5">
            <a:extLst>
              <a:ext uri="{FF2B5EF4-FFF2-40B4-BE49-F238E27FC236}">
                <a16:creationId xmlns:a16="http://schemas.microsoft.com/office/drawing/2014/main" id="{D796F814-7A9A-864A-9540-C03EC169D057}"/>
              </a:ext>
            </a:extLst>
          </p:cNvPr>
          <p:cNvPicPr>
            <a:picLocks noChangeAspect="1"/>
          </p:cNvPicPr>
          <p:nvPr/>
        </p:nvPicPr>
        <p:blipFill>
          <a:blip r:embed="rId3"/>
          <a:stretch>
            <a:fillRect/>
          </a:stretch>
        </p:blipFill>
        <p:spPr>
          <a:xfrm>
            <a:off x="-13263" y="2114550"/>
            <a:ext cx="4267116" cy="3047939"/>
          </a:xfrm>
          <a:prstGeom prst="rect">
            <a:avLst/>
          </a:prstGeom>
        </p:spPr>
      </p:pic>
      <p:sp>
        <p:nvSpPr>
          <p:cNvPr id="2" name="Título 1">
            <a:extLst>
              <a:ext uri="{FF2B5EF4-FFF2-40B4-BE49-F238E27FC236}">
                <a16:creationId xmlns:a16="http://schemas.microsoft.com/office/drawing/2014/main" id="{3FB00245-9632-D24B-A89B-867DF2953192}"/>
              </a:ext>
            </a:extLst>
          </p:cNvPr>
          <p:cNvSpPr>
            <a:spLocks noGrp="1"/>
          </p:cNvSpPr>
          <p:nvPr>
            <p:ph type="ctrTitle"/>
          </p:nvPr>
        </p:nvSpPr>
        <p:spPr>
          <a:xfrm>
            <a:off x="-177446" y="1462528"/>
            <a:ext cx="12192000" cy="1547446"/>
          </a:xfrm>
        </p:spPr>
        <p:txBody>
          <a:bodyPr>
            <a:noAutofit/>
          </a:bodyPr>
          <a:lstStyle/>
          <a:p>
            <a:r>
              <a:rPr lang="es-ES" sz="10000" dirty="0">
                <a:solidFill>
                  <a:srgbClr val="FF0000"/>
                </a:solidFill>
                <a:latin typeface="Cooper Black" panose="0208090404030B020404" pitchFamily="18" charset="77"/>
              </a:rPr>
              <a:t>LO MEJOR DE MI</a:t>
            </a:r>
            <a:br>
              <a:rPr lang="es-ES" sz="10000" dirty="0">
                <a:solidFill>
                  <a:srgbClr val="FF0000"/>
                </a:solidFill>
                <a:latin typeface="Cooper Black" panose="0208090404030B020404" pitchFamily="18" charset="77"/>
              </a:rPr>
            </a:br>
            <a:br>
              <a:rPr lang="es-ES" sz="3800" dirty="0"/>
            </a:br>
            <a:br>
              <a:rPr lang="es-ES" sz="3800" dirty="0"/>
            </a:br>
            <a:endParaRPr lang="es-ES" sz="3500" dirty="0">
              <a:latin typeface="Bradley Hand" pitchFamily="2" charset="77"/>
            </a:endParaRPr>
          </a:p>
        </p:txBody>
      </p:sp>
      <p:sp>
        <p:nvSpPr>
          <p:cNvPr id="3" name="Subtítulo 2">
            <a:extLst>
              <a:ext uri="{FF2B5EF4-FFF2-40B4-BE49-F238E27FC236}">
                <a16:creationId xmlns:a16="http://schemas.microsoft.com/office/drawing/2014/main" id="{BF04BAD0-E888-0047-A60B-E0ECBE9AAE27}"/>
              </a:ext>
            </a:extLst>
          </p:cNvPr>
          <p:cNvSpPr>
            <a:spLocks noGrp="1"/>
          </p:cNvSpPr>
          <p:nvPr>
            <p:ph type="subTitle" idx="1"/>
          </p:nvPr>
        </p:nvSpPr>
        <p:spPr>
          <a:xfrm>
            <a:off x="7909910" y="3009974"/>
            <a:ext cx="4219929" cy="2681531"/>
          </a:xfrm>
        </p:spPr>
        <p:txBody>
          <a:bodyPr>
            <a:normAutofit/>
          </a:bodyPr>
          <a:lstStyle/>
          <a:p>
            <a:r>
              <a:rPr lang="es-ES" i="1" dirty="0">
                <a:highlight>
                  <a:srgbClr val="00FFFF"/>
                </a:highlight>
                <a:latin typeface="Chalkduster" panose="03050602040202020205" pitchFamily="66" charset="77"/>
              </a:rPr>
              <a:t>18 al 21 de junio</a:t>
            </a:r>
          </a:p>
          <a:p>
            <a:endParaRPr lang="es-ES" dirty="0">
              <a:latin typeface="Copperplate Gothic Bold" panose="020E0705020206020404" pitchFamily="34" charset="77"/>
            </a:endParaRPr>
          </a:p>
          <a:p>
            <a:r>
              <a:rPr lang="es-ES" dirty="0">
                <a:highlight>
                  <a:srgbClr val="00FF00"/>
                </a:highlight>
                <a:latin typeface="Phosphate Inline" panose="02000506050000020004" pitchFamily="2" charset="77"/>
                <a:cs typeface="Phosphate Inline" panose="02000506050000020004" pitchFamily="2" charset="77"/>
              </a:rPr>
              <a:t>CEIP INFANTA CRISTINA</a:t>
            </a:r>
          </a:p>
          <a:p>
            <a:endParaRPr lang="es-ES" dirty="0">
              <a:latin typeface="Copperplate Gothic Bold" panose="020E0705020206020404" pitchFamily="34" charset="77"/>
            </a:endParaRPr>
          </a:p>
          <a:p>
            <a:r>
              <a:rPr lang="es-ES" dirty="0">
                <a:highlight>
                  <a:srgbClr val="FF00FF"/>
                </a:highlight>
                <a:latin typeface="Cooper Black" panose="0208090404030B020404" pitchFamily="18" charset="77"/>
              </a:rPr>
              <a:t>(El </a:t>
            </a:r>
            <a:r>
              <a:rPr lang="es-ES" dirty="0" err="1">
                <a:highlight>
                  <a:srgbClr val="FF00FF"/>
                </a:highlight>
                <a:latin typeface="Cooper Black" panose="0208090404030B020404" pitchFamily="18" charset="77"/>
              </a:rPr>
              <a:t>Provencio</a:t>
            </a:r>
            <a:r>
              <a:rPr lang="es-ES" dirty="0">
                <a:highlight>
                  <a:srgbClr val="FF00FF"/>
                </a:highlight>
                <a:latin typeface="Cooper Black" panose="0208090404030B020404" pitchFamily="18" charset="77"/>
              </a:rPr>
              <a:t>)</a:t>
            </a:r>
          </a:p>
        </p:txBody>
      </p:sp>
      <p:sp>
        <p:nvSpPr>
          <p:cNvPr id="8" name="Rectángulo 7">
            <a:extLst>
              <a:ext uri="{FF2B5EF4-FFF2-40B4-BE49-F238E27FC236}">
                <a16:creationId xmlns:a16="http://schemas.microsoft.com/office/drawing/2014/main" id="{F0D82E0D-BE2C-D94C-9709-B2526B040D81}"/>
              </a:ext>
            </a:extLst>
          </p:cNvPr>
          <p:cNvSpPr/>
          <p:nvPr/>
        </p:nvSpPr>
        <p:spPr>
          <a:xfrm>
            <a:off x="1140776" y="1436634"/>
            <a:ext cx="11063287" cy="1323439"/>
          </a:xfrm>
          <a:prstGeom prst="rect">
            <a:avLst/>
          </a:prstGeom>
        </p:spPr>
        <p:txBody>
          <a:bodyPr wrap="square">
            <a:spAutoFit/>
          </a:bodyPr>
          <a:lstStyle/>
          <a:p>
            <a:pPr algn="ctr"/>
            <a:r>
              <a:rPr lang="es-ES" sz="4000" dirty="0">
                <a:latin typeface="Bradley Hand" pitchFamily="2" charset="77"/>
              </a:rPr>
              <a:t>“La gran semana para demostrar</a:t>
            </a:r>
          </a:p>
          <a:p>
            <a:pPr algn="ctr"/>
            <a:r>
              <a:rPr lang="es-ES" sz="4000" dirty="0">
                <a:latin typeface="Bradley Hand" pitchFamily="2" charset="77"/>
              </a:rPr>
              <a:t> tus mejores cualidades”.</a:t>
            </a:r>
            <a:endParaRPr lang="es-ES" sz="4000" dirty="0"/>
          </a:p>
        </p:txBody>
      </p:sp>
      <p:pic>
        <p:nvPicPr>
          <p:cNvPr id="10" name="Imagen 9">
            <a:extLst>
              <a:ext uri="{FF2B5EF4-FFF2-40B4-BE49-F238E27FC236}">
                <a16:creationId xmlns:a16="http://schemas.microsoft.com/office/drawing/2014/main" id="{C0F1CF59-C8F0-9E4C-B740-DA602719EBEF}"/>
              </a:ext>
            </a:extLst>
          </p:cNvPr>
          <p:cNvPicPr>
            <a:picLocks noChangeAspect="1"/>
          </p:cNvPicPr>
          <p:nvPr/>
        </p:nvPicPr>
        <p:blipFill>
          <a:blip r:embed="rId4"/>
          <a:stretch>
            <a:fillRect/>
          </a:stretch>
        </p:blipFill>
        <p:spPr>
          <a:xfrm>
            <a:off x="2485532" y="5490344"/>
            <a:ext cx="1132403" cy="1132403"/>
          </a:xfrm>
          <a:prstGeom prst="rect">
            <a:avLst/>
          </a:prstGeom>
        </p:spPr>
      </p:pic>
      <p:pic>
        <p:nvPicPr>
          <p:cNvPr id="12" name="Imagen 11">
            <a:extLst>
              <a:ext uri="{FF2B5EF4-FFF2-40B4-BE49-F238E27FC236}">
                <a16:creationId xmlns:a16="http://schemas.microsoft.com/office/drawing/2014/main" id="{BE989DE1-4D47-594D-86A2-1733EAFE5E12}"/>
              </a:ext>
            </a:extLst>
          </p:cNvPr>
          <p:cNvPicPr>
            <a:picLocks noChangeAspect="1"/>
          </p:cNvPicPr>
          <p:nvPr/>
        </p:nvPicPr>
        <p:blipFill>
          <a:blip r:embed="rId5"/>
          <a:stretch>
            <a:fillRect/>
          </a:stretch>
        </p:blipFill>
        <p:spPr>
          <a:xfrm>
            <a:off x="4924219" y="5573094"/>
            <a:ext cx="1341440" cy="1017259"/>
          </a:xfrm>
          <a:prstGeom prst="rect">
            <a:avLst/>
          </a:prstGeom>
        </p:spPr>
      </p:pic>
      <p:pic>
        <p:nvPicPr>
          <p:cNvPr id="14" name="Imagen 13">
            <a:extLst>
              <a:ext uri="{FF2B5EF4-FFF2-40B4-BE49-F238E27FC236}">
                <a16:creationId xmlns:a16="http://schemas.microsoft.com/office/drawing/2014/main" id="{59F93B6A-46B3-8B44-B7D4-767365FD9A5B}"/>
              </a:ext>
            </a:extLst>
          </p:cNvPr>
          <p:cNvPicPr>
            <a:picLocks noChangeAspect="1"/>
          </p:cNvPicPr>
          <p:nvPr/>
        </p:nvPicPr>
        <p:blipFill>
          <a:blip r:embed="rId6"/>
          <a:stretch>
            <a:fillRect/>
          </a:stretch>
        </p:blipFill>
        <p:spPr>
          <a:xfrm>
            <a:off x="6265659" y="5459879"/>
            <a:ext cx="1642782" cy="1162868"/>
          </a:xfrm>
          <a:prstGeom prst="rect">
            <a:avLst/>
          </a:prstGeom>
        </p:spPr>
      </p:pic>
      <p:pic>
        <p:nvPicPr>
          <p:cNvPr id="16" name="Imagen 15">
            <a:extLst>
              <a:ext uri="{FF2B5EF4-FFF2-40B4-BE49-F238E27FC236}">
                <a16:creationId xmlns:a16="http://schemas.microsoft.com/office/drawing/2014/main" id="{C4841922-CA83-BA42-AB44-FE27F447679C}"/>
              </a:ext>
            </a:extLst>
          </p:cNvPr>
          <p:cNvPicPr>
            <a:picLocks noChangeAspect="1"/>
          </p:cNvPicPr>
          <p:nvPr/>
        </p:nvPicPr>
        <p:blipFill>
          <a:blip r:embed="rId7"/>
          <a:stretch>
            <a:fillRect/>
          </a:stretch>
        </p:blipFill>
        <p:spPr>
          <a:xfrm>
            <a:off x="3851977" y="5547915"/>
            <a:ext cx="841672" cy="1017259"/>
          </a:xfrm>
          <a:prstGeom prst="rect">
            <a:avLst/>
          </a:prstGeom>
        </p:spPr>
      </p:pic>
      <p:pic>
        <p:nvPicPr>
          <p:cNvPr id="20" name="Imagen 19">
            <a:extLst>
              <a:ext uri="{FF2B5EF4-FFF2-40B4-BE49-F238E27FC236}">
                <a16:creationId xmlns:a16="http://schemas.microsoft.com/office/drawing/2014/main" id="{40C19B6E-A6FA-7B4B-AB8E-C00A6C83A3D8}"/>
              </a:ext>
            </a:extLst>
          </p:cNvPr>
          <p:cNvPicPr>
            <a:picLocks noChangeAspect="1"/>
          </p:cNvPicPr>
          <p:nvPr/>
        </p:nvPicPr>
        <p:blipFill>
          <a:blip r:embed="rId8"/>
          <a:stretch>
            <a:fillRect/>
          </a:stretch>
        </p:blipFill>
        <p:spPr>
          <a:xfrm>
            <a:off x="1388858" y="5440839"/>
            <a:ext cx="920680" cy="1258123"/>
          </a:xfrm>
          <a:prstGeom prst="rect">
            <a:avLst/>
          </a:prstGeom>
        </p:spPr>
      </p:pic>
      <p:pic>
        <p:nvPicPr>
          <p:cNvPr id="28" name="Imagen 27">
            <a:extLst>
              <a:ext uri="{FF2B5EF4-FFF2-40B4-BE49-F238E27FC236}">
                <a16:creationId xmlns:a16="http://schemas.microsoft.com/office/drawing/2014/main" id="{6DFC3227-8C0A-D145-B25D-1680956A84C1}"/>
              </a:ext>
            </a:extLst>
          </p:cNvPr>
          <p:cNvPicPr>
            <a:picLocks noChangeAspect="1"/>
          </p:cNvPicPr>
          <p:nvPr/>
        </p:nvPicPr>
        <p:blipFill>
          <a:blip r:embed="rId9"/>
          <a:stretch>
            <a:fillRect/>
          </a:stretch>
        </p:blipFill>
        <p:spPr>
          <a:xfrm>
            <a:off x="4924219" y="3111805"/>
            <a:ext cx="2203019" cy="1725698"/>
          </a:xfrm>
          <a:prstGeom prst="rect">
            <a:avLst/>
          </a:prstGeom>
        </p:spPr>
      </p:pic>
    </p:spTree>
    <p:extLst>
      <p:ext uri="{BB962C8B-B14F-4D97-AF65-F5344CB8AC3E}">
        <p14:creationId xmlns:p14="http://schemas.microsoft.com/office/powerpoint/2010/main" val="2002836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64D9F623-A3D7-F344-8999-D8EAB7D924C0}"/>
              </a:ext>
            </a:extLst>
          </p:cNvPr>
          <p:cNvSpPr>
            <a:spLocks noGrp="1"/>
          </p:cNvSpPr>
          <p:nvPr>
            <p:ph type="title"/>
          </p:nvPr>
        </p:nvSpPr>
        <p:spPr>
          <a:xfrm>
            <a:off x="0" y="2565400"/>
            <a:ext cx="12192000" cy="1325563"/>
          </a:xfrm>
        </p:spPr>
        <p:txBody>
          <a:bodyPr>
            <a:noAutofit/>
          </a:bodyPr>
          <a:lstStyle/>
          <a:p>
            <a:pPr algn="ctr"/>
            <a:r>
              <a:rPr lang="es-ES" sz="7500" dirty="0">
                <a:latin typeface="Phosphate Inline" panose="02000506050000020004" pitchFamily="2" charset="77"/>
                <a:cs typeface="Phosphate Inline" panose="02000506050000020004" pitchFamily="2" charset="77"/>
              </a:rPr>
              <a:t>¡Nos hemos vuelto locos! </a:t>
            </a:r>
            <a:br>
              <a:rPr lang="es-ES" sz="1200" dirty="0"/>
            </a:br>
            <a:br>
              <a:rPr lang="es-ES" sz="1200" dirty="0"/>
            </a:br>
            <a:r>
              <a:rPr lang="es-ES" sz="2000" dirty="0">
                <a:solidFill>
                  <a:srgbClr val="C00000"/>
                </a:solidFill>
                <a:latin typeface="Krungthep" panose="02000400000000000000" pitchFamily="2" charset="-34"/>
                <a:ea typeface="Krungthep" panose="02000400000000000000" pitchFamily="2" charset="-34"/>
                <a:cs typeface="Krungthep" panose="02000400000000000000" pitchFamily="2" charset="-34"/>
              </a:rPr>
              <a:t>Durante esta semana queremos que te lo pases genial, que te diviertas, que disfrutes…. pero también, que aprendas y demuestres todo tu potencial.</a:t>
            </a:r>
            <a:br>
              <a:rPr lang="es-ES" sz="2000" dirty="0">
                <a:solidFill>
                  <a:srgbClr val="C00000"/>
                </a:solidFill>
                <a:latin typeface="Krungthep" panose="02000400000000000000" pitchFamily="2" charset="-34"/>
                <a:ea typeface="Krungthep" panose="02000400000000000000" pitchFamily="2" charset="-34"/>
                <a:cs typeface="Krungthep" panose="02000400000000000000" pitchFamily="2" charset="-34"/>
              </a:rPr>
            </a:br>
            <a:br>
              <a:rPr lang="es-ES" sz="2000" dirty="0">
                <a:solidFill>
                  <a:srgbClr val="C00000"/>
                </a:solidFill>
                <a:latin typeface="Krungthep" panose="02000400000000000000" pitchFamily="2" charset="-34"/>
                <a:ea typeface="Krungthep" panose="02000400000000000000" pitchFamily="2" charset="-34"/>
                <a:cs typeface="Krungthep" panose="02000400000000000000" pitchFamily="2" charset="-34"/>
              </a:rPr>
            </a:br>
            <a:r>
              <a:rPr lang="es-ES" sz="2000" dirty="0">
                <a:solidFill>
                  <a:srgbClr val="C00000"/>
                </a:solidFill>
                <a:latin typeface="Krungthep" panose="02000400000000000000" pitchFamily="2" charset="-34"/>
                <a:ea typeface="Krungthep" panose="02000400000000000000" pitchFamily="2" charset="-34"/>
                <a:cs typeface="Krungthep" panose="02000400000000000000" pitchFamily="2" charset="-34"/>
              </a:rPr>
              <a:t>¿Estás dispuesto/a?</a:t>
            </a:r>
            <a:br>
              <a:rPr lang="es-ES" sz="1200" dirty="0">
                <a:solidFill>
                  <a:srgbClr val="C00000"/>
                </a:solidFill>
                <a:latin typeface="Krungthep" panose="02000400000000000000" pitchFamily="2" charset="-34"/>
                <a:ea typeface="Krungthep" panose="02000400000000000000" pitchFamily="2" charset="-34"/>
                <a:cs typeface="Krungthep" panose="02000400000000000000" pitchFamily="2" charset="-34"/>
              </a:rPr>
            </a:br>
            <a:br>
              <a:rPr lang="es-ES" sz="1200" dirty="0"/>
            </a:br>
            <a:br>
              <a:rPr lang="es-ES" sz="1200" dirty="0"/>
            </a:br>
            <a:br>
              <a:rPr lang="es-ES" sz="2400" dirty="0"/>
            </a:br>
            <a:r>
              <a:rPr lang="es-ES" sz="2400" dirty="0">
                <a:latin typeface="Arial Rounded MT Bold" panose="020F0704030504030204" pitchFamily="34" charset="77"/>
              </a:rPr>
              <a:t>Te mostramos a continuación el horario. Hemos distribuido las actividades por días, para que tengas cosas divertidas que hacer esta última semana.</a:t>
            </a:r>
            <a:br>
              <a:rPr lang="es-ES" sz="2400" dirty="0">
                <a:latin typeface="Arial Rounded MT Bold" panose="020F0704030504030204" pitchFamily="34" charset="77"/>
              </a:rPr>
            </a:br>
            <a:r>
              <a:rPr lang="es-ES" sz="2400" dirty="0">
                <a:latin typeface="Arial Rounded MT Bold" panose="020F0704030504030204" pitchFamily="34" charset="77"/>
              </a:rPr>
              <a:t>Todas las actividades y lo que hay que hacer vienen explicadas en este documento.</a:t>
            </a:r>
            <a:br>
              <a:rPr lang="es-ES" sz="2400" dirty="0">
                <a:latin typeface="Arial Rounded MT Bold" panose="020F0704030504030204" pitchFamily="34" charset="77"/>
              </a:rPr>
            </a:br>
            <a:r>
              <a:rPr lang="es-ES" sz="2400" dirty="0">
                <a:latin typeface="Arial Rounded MT Bold" panose="020F0704030504030204" pitchFamily="34" charset="77"/>
              </a:rPr>
              <a:t>Si algo no lo entiendes, no dudes en preguntar.</a:t>
            </a:r>
            <a:br>
              <a:rPr lang="es-ES" sz="2400" dirty="0">
                <a:latin typeface="Arial Rounded MT Bold" panose="020F0704030504030204" pitchFamily="34" charset="77"/>
              </a:rPr>
            </a:br>
            <a:r>
              <a:rPr lang="es-ES" sz="2400" dirty="0">
                <a:latin typeface="Arial Rounded MT Bold" panose="020F0704030504030204" pitchFamily="34" charset="77"/>
              </a:rPr>
              <a:t>Lo más importante, es que te animes a participar en todas las actividades y disfrutes del proceso y del resultado.</a:t>
            </a:r>
            <a:br>
              <a:rPr lang="es-ES" sz="2400" dirty="0">
                <a:latin typeface="Arial Rounded MT Bold" panose="020F0704030504030204" pitchFamily="34" charset="77"/>
              </a:rPr>
            </a:br>
            <a:br>
              <a:rPr lang="es-ES" sz="2400" dirty="0">
                <a:latin typeface="Arial Rounded MT Bold" panose="020F0704030504030204" pitchFamily="34" charset="77"/>
              </a:rPr>
            </a:br>
            <a:r>
              <a:rPr lang="es-ES" sz="2400" dirty="0">
                <a:latin typeface="Arial Rounded MT Bold" panose="020F0704030504030204" pitchFamily="34" charset="77"/>
              </a:rPr>
              <a:t>Si estás preparado y preparada, avanza y disfruta del camino.</a:t>
            </a:r>
          </a:p>
        </p:txBody>
      </p:sp>
    </p:spTree>
    <p:extLst>
      <p:ext uri="{BB962C8B-B14F-4D97-AF65-F5344CB8AC3E}">
        <p14:creationId xmlns:p14="http://schemas.microsoft.com/office/powerpoint/2010/main" val="1724390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082F1E-FA33-EA43-9FF0-2C7442691100}"/>
              </a:ext>
            </a:extLst>
          </p:cNvPr>
          <p:cNvSpPr>
            <a:spLocks noGrp="1"/>
          </p:cNvSpPr>
          <p:nvPr>
            <p:ph type="title"/>
          </p:nvPr>
        </p:nvSpPr>
        <p:spPr>
          <a:xfrm>
            <a:off x="1209675" y="1062430"/>
            <a:ext cx="9772649" cy="1325563"/>
          </a:xfrm>
        </p:spPr>
        <p:txBody>
          <a:bodyPr>
            <a:noAutofit/>
          </a:bodyPr>
          <a:lstStyle/>
          <a:p>
            <a:r>
              <a:rPr lang="es-ES" sz="9600" dirty="0">
                <a:latin typeface="Phosphate Inline" panose="02000506050000020004" pitchFamily="2" charset="77"/>
                <a:cs typeface="Phosphate Inline" panose="02000506050000020004" pitchFamily="2" charset="77"/>
              </a:rPr>
              <a:t>LUNES 15 DE JUNIO</a:t>
            </a:r>
          </a:p>
        </p:txBody>
      </p:sp>
      <p:sp>
        <p:nvSpPr>
          <p:cNvPr id="3" name="Marcador de contenido 2">
            <a:extLst>
              <a:ext uri="{FF2B5EF4-FFF2-40B4-BE49-F238E27FC236}">
                <a16:creationId xmlns:a16="http://schemas.microsoft.com/office/drawing/2014/main" id="{01D88D85-257C-964E-A96B-494789B97B23}"/>
              </a:ext>
            </a:extLst>
          </p:cNvPr>
          <p:cNvSpPr>
            <a:spLocks noGrp="1"/>
          </p:cNvSpPr>
          <p:nvPr>
            <p:ph idx="1"/>
          </p:nvPr>
        </p:nvSpPr>
        <p:spPr>
          <a:xfrm>
            <a:off x="2926556" y="5946775"/>
            <a:ext cx="5662613" cy="546100"/>
          </a:xfrm>
        </p:spPr>
        <p:txBody>
          <a:bodyPr/>
          <a:lstStyle/>
          <a:p>
            <a:pPr marL="0" indent="0">
              <a:buNone/>
            </a:pPr>
            <a:r>
              <a:rPr lang="es-ES" dirty="0"/>
              <a:t>CEIP INFANTA CRISTINA (El </a:t>
            </a:r>
            <a:r>
              <a:rPr lang="es-ES" dirty="0" err="1"/>
              <a:t>Provencio</a:t>
            </a:r>
            <a:r>
              <a:rPr lang="es-ES" dirty="0"/>
              <a:t>)</a:t>
            </a:r>
          </a:p>
        </p:txBody>
      </p:sp>
      <p:pic>
        <p:nvPicPr>
          <p:cNvPr id="5" name="Imagen 4">
            <a:extLst>
              <a:ext uri="{FF2B5EF4-FFF2-40B4-BE49-F238E27FC236}">
                <a16:creationId xmlns:a16="http://schemas.microsoft.com/office/drawing/2014/main" id="{92F8451D-89D8-1A4C-97D5-7A6FB9A10ED8}"/>
              </a:ext>
            </a:extLst>
          </p:cNvPr>
          <p:cNvPicPr>
            <a:picLocks noChangeAspect="1"/>
          </p:cNvPicPr>
          <p:nvPr/>
        </p:nvPicPr>
        <p:blipFill>
          <a:blip r:embed="rId2"/>
          <a:stretch>
            <a:fillRect/>
          </a:stretch>
        </p:blipFill>
        <p:spPr>
          <a:xfrm>
            <a:off x="4762499" y="2834479"/>
            <a:ext cx="2219325" cy="2219325"/>
          </a:xfrm>
          <a:prstGeom prst="rect">
            <a:avLst/>
          </a:prstGeom>
        </p:spPr>
      </p:pic>
    </p:spTree>
    <p:extLst>
      <p:ext uri="{BB962C8B-B14F-4D97-AF65-F5344CB8AC3E}">
        <p14:creationId xmlns:p14="http://schemas.microsoft.com/office/powerpoint/2010/main" val="1780675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B2A4A8-F3EA-2C4C-9B61-3E7C931F1EAD}"/>
              </a:ext>
            </a:extLst>
          </p:cNvPr>
          <p:cNvSpPr>
            <a:spLocks noGrp="1"/>
          </p:cNvSpPr>
          <p:nvPr>
            <p:ph type="title"/>
          </p:nvPr>
        </p:nvSpPr>
        <p:spPr>
          <a:xfrm>
            <a:off x="471254" y="140892"/>
            <a:ext cx="12192000" cy="1325563"/>
          </a:xfrm>
        </p:spPr>
        <p:txBody>
          <a:bodyPr>
            <a:noAutofit/>
          </a:bodyPr>
          <a:lstStyle/>
          <a:p>
            <a:r>
              <a:rPr lang="es-ES" sz="8000" dirty="0">
                <a:latin typeface="Phosphate Inline" panose="02000506050000020004" pitchFamily="2" charset="77"/>
                <a:cs typeface="Phosphate Inline" panose="02000506050000020004" pitchFamily="2" charset="77"/>
              </a:rPr>
              <a:t>TRIVIAL DE LA INCLUSIÓN</a:t>
            </a:r>
          </a:p>
        </p:txBody>
      </p:sp>
      <p:sp>
        <p:nvSpPr>
          <p:cNvPr id="23" name="Marcador de contenido 22">
            <a:extLst>
              <a:ext uri="{FF2B5EF4-FFF2-40B4-BE49-F238E27FC236}">
                <a16:creationId xmlns:a16="http://schemas.microsoft.com/office/drawing/2014/main" id="{F59C8CDA-D080-8C46-9C73-E9455ED194F7}"/>
              </a:ext>
            </a:extLst>
          </p:cNvPr>
          <p:cNvSpPr>
            <a:spLocks noGrp="1"/>
          </p:cNvSpPr>
          <p:nvPr>
            <p:ph idx="1"/>
          </p:nvPr>
        </p:nvSpPr>
        <p:spPr>
          <a:xfrm>
            <a:off x="3164077" y="1376658"/>
            <a:ext cx="5405001" cy="681037"/>
          </a:xfrm>
        </p:spPr>
        <p:txBody>
          <a:bodyPr>
            <a:normAutofit/>
          </a:bodyPr>
          <a:lstStyle/>
          <a:p>
            <a:pPr marL="0" indent="0">
              <a:buNone/>
            </a:pPr>
            <a:r>
              <a:rPr lang="es-ES" sz="4000" i="1" dirty="0">
                <a:solidFill>
                  <a:srgbClr val="7030A0"/>
                </a:solidFill>
                <a:latin typeface="Krungthep" panose="02000400000000000000" pitchFamily="2" charset="-34"/>
                <a:ea typeface="Krungthep" panose="02000400000000000000" pitchFamily="2" charset="-34"/>
                <a:cs typeface="Krungthep" panose="02000400000000000000" pitchFamily="2" charset="-34"/>
              </a:rPr>
              <a:t>“No vale rendirse”</a:t>
            </a:r>
          </a:p>
        </p:txBody>
      </p:sp>
      <p:pic>
        <p:nvPicPr>
          <p:cNvPr id="40" name="Imagen 39">
            <a:extLst>
              <a:ext uri="{FF2B5EF4-FFF2-40B4-BE49-F238E27FC236}">
                <a16:creationId xmlns:a16="http://schemas.microsoft.com/office/drawing/2014/main" id="{65973B3B-866A-714B-AC47-A1EEE1BE9ED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7227" b="94286" l="10000" r="90000">
                        <a14:foregroundMark x1="49200" y1="25378" x2="49200" y2="25378"/>
                        <a14:foregroundMark x1="47800" y1="7227" x2="47800" y2="7227"/>
                        <a14:foregroundMark x1="77800" y1="94286" x2="77800" y2="94286"/>
                      </a14:backgroundRemoval>
                    </a14:imgEffect>
                  </a14:imgLayer>
                </a14:imgProps>
              </a:ext>
              <a:ext uri="{837473B0-CC2E-450A-ABE3-18F120FF3D39}">
                <a1611:picAttrSrcUrl xmlns:a1611="http://schemas.microsoft.com/office/drawing/2016/11/main" r:id="rId4"/>
              </a:ext>
            </a:extLst>
          </a:blip>
          <a:stretch>
            <a:fillRect/>
          </a:stretch>
        </p:blipFill>
        <p:spPr>
          <a:xfrm>
            <a:off x="9040331" y="1194724"/>
            <a:ext cx="2680415" cy="1585912"/>
          </a:xfrm>
          <a:prstGeom prst="rect">
            <a:avLst/>
          </a:prstGeom>
        </p:spPr>
      </p:pic>
      <p:pic>
        <p:nvPicPr>
          <p:cNvPr id="43" name="Imagen 42">
            <a:extLst>
              <a:ext uri="{FF2B5EF4-FFF2-40B4-BE49-F238E27FC236}">
                <a16:creationId xmlns:a16="http://schemas.microsoft.com/office/drawing/2014/main" id="{3C1E5130-D8DB-1640-A4D5-34D811372962}"/>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5167" r="91000">
                        <a14:foregroundMark x1="5333" y1="43167" x2="5333" y2="43167"/>
                        <a14:foregroundMark x1="90000" y1="45000" x2="90000" y2="45000"/>
                        <a14:foregroundMark x1="90000" y1="56000" x2="90000" y2="56000"/>
                        <a14:foregroundMark x1="91000" y1="46000" x2="91000" y2="46000"/>
                        <a14:foregroundMark x1="91000" y1="51333" x2="91000" y2="51333"/>
                        <a14:backgroundMark x1="27167" y1="89667" x2="27167" y2="89667"/>
                        <a14:backgroundMark x1="25333" y1="84167" x2="25333" y2="84167"/>
                      </a14:backgroundRemoval>
                    </a14:imgEffect>
                  </a14:imgLayer>
                </a14:imgProps>
              </a:ext>
              <a:ext uri="{837473B0-CC2E-450A-ABE3-18F120FF3D39}">
                <a1611:picAttrSrcUrl xmlns:a1611="http://schemas.microsoft.com/office/drawing/2016/11/main" r:id="rId7"/>
              </a:ext>
            </a:extLst>
          </a:blip>
          <a:stretch>
            <a:fillRect/>
          </a:stretch>
        </p:blipFill>
        <p:spPr>
          <a:xfrm>
            <a:off x="10543428" y="5119686"/>
            <a:ext cx="1568588" cy="1568588"/>
          </a:xfrm>
          <a:prstGeom prst="rect">
            <a:avLst/>
          </a:prstGeom>
        </p:spPr>
      </p:pic>
      <p:sp>
        <p:nvSpPr>
          <p:cNvPr id="3" name="CuadroTexto 2">
            <a:extLst>
              <a:ext uri="{FF2B5EF4-FFF2-40B4-BE49-F238E27FC236}">
                <a16:creationId xmlns:a16="http://schemas.microsoft.com/office/drawing/2014/main" id="{796A13C0-A66F-D545-A788-068EBC24B725}"/>
              </a:ext>
            </a:extLst>
          </p:cNvPr>
          <p:cNvSpPr txBox="1"/>
          <p:nvPr/>
        </p:nvSpPr>
        <p:spPr>
          <a:xfrm>
            <a:off x="1165859" y="2784703"/>
            <a:ext cx="9860281" cy="3416320"/>
          </a:xfrm>
          <a:prstGeom prst="rect">
            <a:avLst/>
          </a:prstGeom>
          <a:noFill/>
        </p:spPr>
        <p:txBody>
          <a:bodyPr wrap="square" rtlCol="0">
            <a:spAutoFit/>
          </a:bodyPr>
          <a:lstStyle/>
          <a:p>
            <a:r>
              <a:rPr lang="es-ES" dirty="0">
                <a:latin typeface="Krungthep" panose="02000400000000000000" pitchFamily="2" charset="-34"/>
                <a:ea typeface="Krungthep" panose="02000400000000000000" pitchFamily="2" charset="-34"/>
                <a:cs typeface="Krungthep" panose="02000400000000000000" pitchFamily="2" charset="-34"/>
              </a:rPr>
              <a:t>Bienvenidos al Trivial de la Inclusión que los alumnos y alumnas del Equipo de Orientación y Apoyo han preparado para vosotros. </a:t>
            </a:r>
          </a:p>
          <a:p>
            <a:endParaRPr lang="es-ES" dirty="0">
              <a:latin typeface="Krungthep" panose="02000400000000000000" pitchFamily="2" charset="-34"/>
              <a:ea typeface="Krungthep" panose="02000400000000000000" pitchFamily="2" charset="-34"/>
              <a:cs typeface="Krungthep" panose="02000400000000000000" pitchFamily="2" charset="-34"/>
            </a:endParaRPr>
          </a:p>
          <a:p>
            <a:r>
              <a:rPr lang="es-ES" dirty="0">
                <a:latin typeface="Krungthep" panose="02000400000000000000" pitchFamily="2" charset="-34"/>
                <a:ea typeface="Krungthep" panose="02000400000000000000" pitchFamily="2" charset="-34"/>
                <a:cs typeface="Krungthep" panose="02000400000000000000" pitchFamily="2" charset="-34"/>
              </a:rPr>
              <a:t>Os esperan unos vídeos que hemos elaborado con mucho cariño y un conjunto de preguntas en las categorías de: Historia, Deportes, Entretenimiento, Naturaleza, Arte y Literatura,  todas ellas relacionadas con nuestro pueblo. </a:t>
            </a:r>
          </a:p>
          <a:p>
            <a:endParaRPr lang="es-ES" dirty="0">
              <a:latin typeface="Krungthep" panose="02000400000000000000" pitchFamily="2" charset="-34"/>
              <a:ea typeface="Krungthep" panose="02000400000000000000" pitchFamily="2" charset="-34"/>
              <a:cs typeface="Krungthep" panose="02000400000000000000" pitchFamily="2" charset="-34"/>
            </a:endParaRPr>
          </a:p>
          <a:p>
            <a:r>
              <a:rPr lang="es-ES" dirty="0">
                <a:latin typeface="Krungthep" panose="02000400000000000000" pitchFamily="2" charset="-34"/>
                <a:ea typeface="Krungthep" panose="02000400000000000000" pitchFamily="2" charset="-34"/>
                <a:cs typeface="Krungthep" panose="02000400000000000000" pitchFamily="2" charset="-34"/>
              </a:rPr>
              <a:t>Y ya sabéis, hacer vuestro nuestro lema: “NO VALE RENDIRSE”. </a:t>
            </a:r>
          </a:p>
          <a:p>
            <a:endParaRPr lang="es-ES" dirty="0">
              <a:latin typeface="Krungthep" panose="02000400000000000000" pitchFamily="2" charset="-34"/>
              <a:ea typeface="Krungthep" panose="02000400000000000000" pitchFamily="2" charset="-34"/>
              <a:cs typeface="Krungthep" panose="02000400000000000000" pitchFamily="2" charset="-34"/>
            </a:endParaRPr>
          </a:p>
          <a:p>
            <a:endParaRPr lang="es-ES" dirty="0">
              <a:latin typeface="Krungthep" panose="02000400000000000000" pitchFamily="2" charset="-34"/>
              <a:ea typeface="Krungthep" panose="02000400000000000000" pitchFamily="2" charset="-34"/>
              <a:cs typeface="Krungthep" panose="02000400000000000000" pitchFamily="2" charset="-34"/>
            </a:endParaRPr>
          </a:p>
          <a:p>
            <a:pPr algn="ctr"/>
            <a:r>
              <a:rPr lang="es-ES" dirty="0">
                <a:latin typeface="Krungthep" panose="02000400000000000000" pitchFamily="2" charset="-34"/>
                <a:ea typeface="Krungthep" panose="02000400000000000000" pitchFamily="2" charset="-34"/>
                <a:cs typeface="Krungthep" panose="02000400000000000000" pitchFamily="2" charset="-34"/>
                <a:hlinkClick r:id="rId8"/>
              </a:rPr>
              <a:t>PINCHA AQUÍ PARA LA GRAN AVENTURA</a:t>
            </a:r>
            <a:endParaRPr lang="es-ES" dirty="0">
              <a:latin typeface="Krungthep" panose="02000400000000000000" pitchFamily="2" charset="-34"/>
              <a:ea typeface="Krungthep" panose="02000400000000000000" pitchFamily="2" charset="-34"/>
              <a:cs typeface="Krungthep" panose="02000400000000000000" pitchFamily="2" charset="-34"/>
            </a:endParaRPr>
          </a:p>
          <a:p>
            <a:endParaRPr lang="es-ES" dirty="0"/>
          </a:p>
        </p:txBody>
      </p:sp>
    </p:spTree>
    <p:extLst>
      <p:ext uri="{BB962C8B-B14F-4D97-AF65-F5344CB8AC3E}">
        <p14:creationId xmlns:p14="http://schemas.microsoft.com/office/powerpoint/2010/main" val="892791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B0B661-DBAB-F84C-B95D-5A98558719F3}"/>
              </a:ext>
            </a:extLst>
          </p:cNvPr>
          <p:cNvSpPr>
            <a:spLocks noGrp="1"/>
          </p:cNvSpPr>
          <p:nvPr>
            <p:ph type="title"/>
          </p:nvPr>
        </p:nvSpPr>
        <p:spPr>
          <a:xfrm>
            <a:off x="2138362" y="243905"/>
            <a:ext cx="10515600" cy="1325563"/>
          </a:xfrm>
        </p:spPr>
        <p:txBody>
          <a:bodyPr>
            <a:normAutofit/>
          </a:bodyPr>
          <a:lstStyle/>
          <a:p>
            <a:r>
              <a:rPr lang="es-ES" sz="7200" dirty="0">
                <a:latin typeface="Phosphate Inline" panose="02000506050000020004" pitchFamily="2" charset="77"/>
                <a:cs typeface="Phosphate Inline" panose="02000506050000020004" pitchFamily="2" charset="77"/>
              </a:rPr>
              <a:t>LOOK VERANIEGO</a:t>
            </a:r>
          </a:p>
        </p:txBody>
      </p:sp>
      <p:sp>
        <p:nvSpPr>
          <p:cNvPr id="3" name="Marcador de contenido 2">
            <a:extLst>
              <a:ext uri="{FF2B5EF4-FFF2-40B4-BE49-F238E27FC236}">
                <a16:creationId xmlns:a16="http://schemas.microsoft.com/office/drawing/2014/main" id="{AEE85DB2-A158-0A4E-9AE4-649F52812379}"/>
              </a:ext>
            </a:extLst>
          </p:cNvPr>
          <p:cNvSpPr>
            <a:spLocks noGrp="1"/>
          </p:cNvSpPr>
          <p:nvPr>
            <p:ph idx="1"/>
          </p:nvPr>
        </p:nvSpPr>
        <p:spPr>
          <a:xfrm>
            <a:off x="280987" y="1690688"/>
            <a:ext cx="10515600" cy="2389188"/>
          </a:xfrm>
        </p:spPr>
        <p:txBody>
          <a:bodyPr/>
          <a:lstStyle/>
          <a:p>
            <a:pPr marL="0" indent="0" algn="ctr">
              <a:buNone/>
            </a:pPr>
            <a:r>
              <a:rPr lang="es-ES" dirty="0">
                <a:latin typeface="Krungthep" panose="02000400000000000000" pitchFamily="2" charset="-34"/>
                <a:ea typeface="Krungthep" panose="02000400000000000000" pitchFamily="2" charset="-34"/>
                <a:cs typeface="Krungthep" panose="02000400000000000000" pitchFamily="2" charset="-34"/>
              </a:rPr>
              <a:t>Esta actividad es muy sencilla. Solo tienes que enviar una foto a tu maestro o maestra con tu “</a:t>
            </a:r>
            <a:r>
              <a:rPr lang="es-ES" dirty="0" err="1">
                <a:latin typeface="Krungthep" panose="02000400000000000000" pitchFamily="2" charset="-34"/>
                <a:ea typeface="Krungthep" panose="02000400000000000000" pitchFamily="2" charset="-34"/>
                <a:cs typeface="Krungthep" panose="02000400000000000000" pitchFamily="2" charset="-34"/>
              </a:rPr>
              <a:t>super</a:t>
            </a:r>
            <a:r>
              <a:rPr lang="es-ES" dirty="0">
                <a:latin typeface="Krungthep" panose="02000400000000000000" pitchFamily="2" charset="-34"/>
                <a:ea typeface="Krungthep" panose="02000400000000000000" pitchFamily="2" charset="-34"/>
                <a:cs typeface="Krungthep" panose="02000400000000000000" pitchFamily="2" charset="-34"/>
              </a:rPr>
              <a:t>” look del verano</a:t>
            </a:r>
          </a:p>
          <a:p>
            <a:pPr marL="0" indent="0" algn="ctr">
              <a:buNone/>
            </a:pPr>
            <a:endParaRPr lang="es-ES" dirty="0">
              <a:latin typeface="Krungthep" panose="02000400000000000000" pitchFamily="2" charset="-34"/>
              <a:ea typeface="Krungthep" panose="02000400000000000000" pitchFamily="2" charset="-34"/>
              <a:cs typeface="Krungthep" panose="02000400000000000000" pitchFamily="2" charset="-34"/>
            </a:endParaRPr>
          </a:p>
          <a:p>
            <a:pPr marL="0" indent="0" algn="ctr">
              <a:buNone/>
            </a:pPr>
            <a:r>
              <a:rPr lang="es-ES" dirty="0">
                <a:latin typeface="Krungthep" panose="02000400000000000000" pitchFamily="2" charset="-34"/>
                <a:ea typeface="Krungthep" panose="02000400000000000000" pitchFamily="2" charset="-34"/>
                <a:cs typeface="Krungthep" panose="02000400000000000000" pitchFamily="2" charset="-34"/>
              </a:rPr>
              <a:t>¡No nos dejes con las ganas de verte!</a:t>
            </a:r>
          </a:p>
        </p:txBody>
      </p:sp>
      <p:pic>
        <p:nvPicPr>
          <p:cNvPr id="5" name="Imagen 4">
            <a:extLst>
              <a:ext uri="{FF2B5EF4-FFF2-40B4-BE49-F238E27FC236}">
                <a16:creationId xmlns:a16="http://schemas.microsoft.com/office/drawing/2014/main" id="{FE9EE156-8182-C94E-978E-3AC2CDB62C49}"/>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603625" y="4196782"/>
            <a:ext cx="4173538" cy="2417313"/>
          </a:xfrm>
          <a:prstGeom prst="rect">
            <a:avLst/>
          </a:prstGeom>
        </p:spPr>
      </p:pic>
      <p:pic>
        <p:nvPicPr>
          <p:cNvPr id="8" name="Imagen 7">
            <a:extLst>
              <a:ext uri="{FF2B5EF4-FFF2-40B4-BE49-F238E27FC236}">
                <a16:creationId xmlns:a16="http://schemas.microsoft.com/office/drawing/2014/main" id="{A088B898-9994-5B4D-915B-4371A5E497C3}"/>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55485" y="0"/>
            <a:ext cx="1600753" cy="1569468"/>
          </a:xfrm>
          <a:prstGeom prst="rect">
            <a:avLst/>
          </a:prstGeom>
        </p:spPr>
      </p:pic>
      <p:pic>
        <p:nvPicPr>
          <p:cNvPr id="11" name="Imagen 10">
            <a:extLst>
              <a:ext uri="{FF2B5EF4-FFF2-40B4-BE49-F238E27FC236}">
                <a16:creationId xmlns:a16="http://schemas.microsoft.com/office/drawing/2014/main" id="{171CA03B-6EF9-B948-82FB-06B18D740063}"/>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8659813" y="3362895"/>
            <a:ext cx="3251200" cy="3251200"/>
          </a:xfrm>
          <a:prstGeom prst="rect">
            <a:avLst/>
          </a:prstGeom>
        </p:spPr>
      </p:pic>
      <p:pic>
        <p:nvPicPr>
          <p:cNvPr id="17" name="Imagen 16">
            <a:extLst>
              <a:ext uri="{FF2B5EF4-FFF2-40B4-BE49-F238E27FC236}">
                <a16:creationId xmlns:a16="http://schemas.microsoft.com/office/drawing/2014/main" id="{4FF23589-4DB6-2E48-A2CA-17E7A36FE4B2}"/>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10399433" y="170037"/>
            <a:ext cx="1558555" cy="1718468"/>
          </a:xfrm>
          <a:prstGeom prst="rect">
            <a:avLst/>
          </a:prstGeom>
        </p:spPr>
      </p:pic>
    </p:spTree>
    <p:extLst>
      <p:ext uri="{BB962C8B-B14F-4D97-AF65-F5344CB8AC3E}">
        <p14:creationId xmlns:p14="http://schemas.microsoft.com/office/powerpoint/2010/main" val="2337469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08561B-9C16-CF40-979C-158A8E221388}"/>
              </a:ext>
            </a:extLst>
          </p:cNvPr>
          <p:cNvSpPr>
            <a:spLocks noGrp="1"/>
          </p:cNvSpPr>
          <p:nvPr>
            <p:ph type="title"/>
          </p:nvPr>
        </p:nvSpPr>
        <p:spPr/>
        <p:txBody>
          <a:bodyPr>
            <a:normAutofit/>
          </a:bodyPr>
          <a:lstStyle/>
          <a:p>
            <a:r>
              <a:rPr lang="es-ES" sz="8000" dirty="0">
                <a:latin typeface="Phosphate Inline" panose="02000506050000020004" pitchFamily="2" charset="77"/>
                <a:cs typeface="Phosphate Inline" panose="02000506050000020004" pitchFamily="2" charset="77"/>
              </a:rPr>
              <a:t>ESCAPE ROOM</a:t>
            </a:r>
          </a:p>
        </p:txBody>
      </p:sp>
      <p:sp>
        <p:nvSpPr>
          <p:cNvPr id="3" name="Marcador de contenido 2">
            <a:extLst>
              <a:ext uri="{FF2B5EF4-FFF2-40B4-BE49-F238E27FC236}">
                <a16:creationId xmlns:a16="http://schemas.microsoft.com/office/drawing/2014/main" id="{676FBC45-CA05-0043-86A3-A9D6212635F0}"/>
              </a:ext>
            </a:extLst>
          </p:cNvPr>
          <p:cNvSpPr>
            <a:spLocks noGrp="1"/>
          </p:cNvSpPr>
          <p:nvPr>
            <p:ph idx="1"/>
          </p:nvPr>
        </p:nvSpPr>
        <p:spPr>
          <a:xfrm>
            <a:off x="7896225" y="365125"/>
            <a:ext cx="3457575" cy="907257"/>
          </a:xfrm>
        </p:spPr>
        <p:txBody>
          <a:bodyPr>
            <a:noAutofit/>
          </a:bodyPr>
          <a:lstStyle/>
          <a:p>
            <a:pPr marL="0" indent="0" algn="ctr">
              <a:buNone/>
            </a:pPr>
            <a:r>
              <a:rPr lang="es-ES" sz="4000" dirty="0">
                <a:latin typeface="Cooper Black" panose="0208090404030B020404" pitchFamily="18" charset="77"/>
              </a:rPr>
              <a:t>”TODA UNA VIDA”</a:t>
            </a:r>
          </a:p>
        </p:txBody>
      </p:sp>
      <p:sp>
        <p:nvSpPr>
          <p:cNvPr id="4" name="CuadroTexto 3">
            <a:extLst>
              <a:ext uri="{FF2B5EF4-FFF2-40B4-BE49-F238E27FC236}">
                <a16:creationId xmlns:a16="http://schemas.microsoft.com/office/drawing/2014/main" id="{CEAF3D3E-86FF-0F46-A81A-7442417DBF04}"/>
              </a:ext>
            </a:extLst>
          </p:cNvPr>
          <p:cNvSpPr txBox="1"/>
          <p:nvPr/>
        </p:nvSpPr>
        <p:spPr>
          <a:xfrm>
            <a:off x="1455421" y="6260544"/>
            <a:ext cx="6349046" cy="369332"/>
          </a:xfrm>
          <a:prstGeom prst="rect">
            <a:avLst/>
          </a:prstGeom>
          <a:noFill/>
        </p:spPr>
        <p:txBody>
          <a:bodyPr wrap="none" rtlCol="0">
            <a:spAutoFit/>
          </a:bodyPr>
          <a:lstStyle/>
          <a:p>
            <a:r>
              <a:rPr lang="es-ES" dirty="0">
                <a:hlinkClick r:id="rId3"/>
              </a:rPr>
              <a:t>https://</a:t>
            </a:r>
            <a:r>
              <a:rPr lang="es-ES" dirty="0" err="1">
                <a:hlinkClick r:id="rId3"/>
              </a:rPr>
              <a:t>madescaperoom.com</a:t>
            </a:r>
            <a:r>
              <a:rPr lang="es-ES" dirty="0">
                <a:hlinkClick r:id="rId3"/>
              </a:rPr>
              <a:t>/escape-</a:t>
            </a:r>
            <a:r>
              <a:rPr lang="es-ES" dirty="0" err="1">
                <a:hlinkClick r:id="rId3"/>
              </a:rPr>
              <a:t>room</a:t>
            </a:r>
            <a:r>
              <a:rPr lang="es-ES" dirty="0">
                <a:hlinkClick r:id="rId3"/>
              </a:rPr>
              <a:t>-familiar-online-gratis/</a:t>
            </a:r>
            <a:endParaRPr lang="es-ES" dirty="0"/>
          </a:p>
        </p:txBody>
      </p:sp>
      <p:sp>
        <p:nvSpPr>
          <p:cNvPr id="5" name="CuadroTexto 4">
            <a:extLst>
              <a:ext uri="{FF2B5EF4-FFF2-40B4-BE49-F238E27FC236}">
                <a16:creationId xmlns:a16="http://schemas.microsoft.com/office/drawing/2014/main" id="{D13F3386-319A-3C44-9B0B-57099B806741}"/>
              </a:ext>
            </a:extLst>
          </p:cNvPr>
          <p:cNvSpPr txBox="1"/>
          <p:nvPr/>
        </p:nvSpPr>
        <p:spPr>
          <a:xfrm>
            <a:off x="234950" y="2552280"/>
            <a:ext cx="8186738" cy="2246769"/>
          </a:xfrm>
          <a:prstGeom prst="rect">
            <a:avLst/>
          </a:prstGeom>
          <a:noFill/>
        </p:spPr>
        <p:txBody>
          <a:bodyPr wrap="square" rtlCol="0">
            <a:spAutoFit/>
          </a:bodyPr>
          <a:lstStyle/>
          <a:p>
            <a:pPr algn="ctr"/>
            <a:r>
              <a:rPr lang="es-ES" sz="2000" dirty="0" err="1">
                <a:latin typeface="Copperplate Gothic Bold" panose="020E0705020206020404" pitchFamily="34" charset="77"/>
              </a:rPr>
              <a:t>Joe</a:t>
            </a:r>
            <a:r>
              <a:rPr lang="es-ES" sz="2000" dirty="0">
                <a:latin typeface="Copperplate Gothic Bold" panose="020E0705020206020404" pitchFamily="34" charset="77"/>
              </a:rPr>
              <a:t> y su familia han vivido siempre en un bonito barrio de Montana. Ha sido muy feliz con su esposa Sally, sus dos hijos y su perro. </a:t>
            </a:r>
            <a:r>
              <a:rPr lang="es-ES" sz="2000" dirty="0" err="1">
                <a:latin typeface="Copperplate Gothic Bold" panose="020E0705020206020404" pitchFamily="34" charset="77"/>
              </a:rPr>
              <a:t>Joe</a:t>
            </a:r>
            <a:r>
              <a:rPr lang="es-ES" sz="2000" dirty="0">
                <a:latin typeface="Copperplate Gothic Bold" panose="020E0705020206020404" pitchFamily="34" charset="77"/>
              </a:rPr>
              <a:t> ahora ya es mayor y está en el hospital porque ha tenido una caída. Mientras que llega su familia para visitarle, rememora toda su vida con nostalgia y también mucho agradecimiento a todos sus seres queridos.</a:t>
            </a:r>
          </a:p>
        </p:txBody>
      </p:sp>
      <p:sp>
        <p:nvSpPr>
          <p:cNvPr id="6" name="Flecha abajo 5">
            <a:extLst>
              <a:ext uri="{FF2B5EF4-FFF2-40B4-BE49-F238E27FC236}">
                <a16:creationId xmlns:a16="http://schemas.microsoft.com/office/drawing/2014/main" id="{E1D77578-1CE7-7D43-A8B6-F470BDD6ADC0}"/>
              </a:ext>
            </a:extLst>
          </p:cNvPr>
          <p:cNvSpPr/>
          <p:nvPr/>
        </p:nvSpPr>
        <p:spPr>
          <a:xfrm>
            <a:off x="3240881" y="4857242"/>
            <a:ext cx="1781175" cy="1345109"/>
          </a:xfrm>
          <a:prstGeom prst="down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FFC000"/>
              </a:solidFill>
            </a:endParaRPr>
          </a:p>
        </p:txBody>
      </p:sp>
      <p:pic>
        <p:nvPicPr>
          <p:cNvPr id="8" name="Imagen 7">
            <a:extLst>
              <a:ext uri="{FF2B5EF4-FFF2-40B4-BE49-F238E27FC236}">
                <a16:creationId xmlns:a16="http://schemas.microsoft.com/office/drawing/2014/main" id="{CFA09B9F-7538-904A-BCD5-1F12305EECB2}"/>
              </a:ext>
            </a:extLst>
          </p:cNvPr>
          <p:cNvPicPr>
            <a:picLocks noChangeAspect="1"/>
          </p:cNvPicPr>
          <p:nvPr/>
        </p:nvPicPr>
        <p:blipFill>
          <a:blip r:embed="rId4"/>
          <a:stretch>
            <a:fillRect/>
          </a:stretch>
        </p:blipFill>
        <p:spPr>
          <a:xfrm>
            <a:off x="8421688" y="4004772"/>
            <a:ext cx="3457575" cy="2655418"/>
          </a:xfrm>
          <a:prstGeom prst="rect">
            <a:avLst/>
          </a:prstGeom>
        </p:spPr>
      </p:pic>
      <p:sp>
        <p:nvSpPr>
          <p:cNvPr id="9" name="CuadroTexto 8">
            <a:extLst>
              <a:ext uri="{FF2B5EF4-FFF2-40B4-BE49-F238E27FC236}">
                <a16:creationId xmlns:a16="http://schemas.microsoft.com/office/drawing/2014/main" id="{13A1F825-184A-7341-886F-C57E09708CD2}"/>
              </a:ext>
            </a:extLst>
          </p:cNvPr>
          <p:cNvSpPr txBox="1"/>
          <p:nvPr/>
        </p:nvSpPr>
        <p:spPr>
          <a:xfrm>
            <a:off x="1470322" y="1490633"/>
            <a:ext cx="5322291" cy="400110"/>
          </a:xfrm>
          <a:prstGeom prst="rect">
            <a:avLst/>
          </a:prstGeom>
          <a:noFill/>
        </p:spPr>
        <p:txBody>
          <a:bodyPr wrap="none" rtlCol="0">
            <a:spAutoFit/>
          </a:bodyPr>
          <a:lstStyle/>
          <a:p>
            <a:r>
              <a:rPr lang="es-ES" sz="2000" b="1" u="sng" dirty="0">
                <a:solidFill>
                  <a:srgbClr val="002060"/>
                </a:solidFill>
                <a:latin typeface="Stencil" pitchFamily="82" charset="77"/>
              </a:rPr>
              <a:t>”El éxito va de la mano de tu actitud”</a:t>
            </a:r>
          </a:p>
        </p:txBody>
      </p:sp>
      <p:sp>
        <p:nvSpPr>
          <p:cNvPr id="10" name="Rectángulo 9">
            <a:extLst>
              <a:ext uri="{FF2B5EF4-FFF2-40B4-BE49-F238E27FC236}">
                <a16:creationId xmlns:a16="http://schemas.microsoft.com/office/drawing/2014/main" id="{F3A2B1D3-857A-E54C-92A7-C86C4E4027C1}"/>
              </a:ext>
            </a:extLst>
          </p:cNvPr>
          <p:cNvSpPr/>
          <p:nvPr/>
        </p:nvSpPr>
        <p:spPr>
          <a:xfrm>
            <a:off x="7804467" y="185738"/>
            <a:ext cx="3854133" cy="17050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837822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082F1E-FA33-EA43-9FF0-2C7442691100}"/>
              </a:ext>
            </a:extLst>
          </p:cNvPr>
          <p:cNvSpPr>
            <a:spLocks noGrp="1"/>
          </p:cNvSpPr>
          <p:nvPr>
            <p:ph type="title"/>
          </p:nvPr>
        </p:nvSpPr>
        <p:spPr>
          <a:xfrm>
            <a:off x="826294" y="1062430"/>
            <a:ext cx="10760869" cy="1325563"/>
          </a:xfrm>
        </p:spPr>
        <p:txBody>
          <a:bodyPr>
            <a:noAutofit/>
          </a:bodyPr>
          <a:lstStyle/>
          <a:p>
            <a:r>
              <a:rPr lang="es-ES" sz="9600" dirty="0">
                <a:latin typeface="Phosphate Inline" panose="02000506050000020004" pitchFamily="2" charset="77"/>
                <a:cs typeface="Phosphate Inline" panose="02000506050000020004" pitchFamily="2" charset="77"/>
              </a:rPr>
              <a:t>Martes 16 DE JUNIO</a:t>
            </a:r>
          </a:p>
        </p:txBody>
      </p:sp>
      <p:sp>
        <p:nvSpPr>
          <p:cNvPr id="3" name="Marcador de contenido 2">
            <a:extLst>
              <a:ext uri="{FF2B5EF4-FFF2-40B4-BE49-F238E27FC236}">
                <a16:creationId xmlns:a16="http://schemas.microsoft.com/office/drawing/2014/main" id="{01D88D85-257C-964E-A96B-494789B97B23}"/>
              </a:ext>
            </a:extLst>
          </p:cNvPr>
          <p:cNvSpPr>
            <a:spLocks noGrp="1"/>
          </p:cNvSpPr>
          <p:nvPr>
            <p:ph idx="1"/>
          </p:nvPr>
        </p:nvSpPr>
        <p:spPr>
          <a:xfrm>
            <a:off x="2926556" y="5946775"/>
            <a:ext cx="5662613" cy="546100"/>
          </a:xfrm>
        </p:spPr>
        <p:txBody>
          <a:bodyPr/>
          <a:lstStyle/>
          <a:p>
            <a:pPr marL="0" indent="0">
              <a:buNone/>
            </a:pPr>
            <a:r>
              <a:rPr lang="es-ES" dirty="0"/>
              <a:t>CEIP INFANTA CRISTINA (El </a:t>
            </a:r>
            <a:r>
              <a:rPr lang="es-ES" dirty="0" err="1"/>
              <a:t>Provencio</a:t>
            </a:r>
            <a:r>
              <a:rPr lang="es-ES" dirty="0"/>
              <a:t>)</a:t>
            </a:r>
          </a:p>
        </p:txBody>
      </p:sp>
      <p:pic>
        <p:nvPicPr>
          <p:cNvPr id="5" name="Imagen 4">
            <a:extLst>
              <a:ext uri="{FF2B5EF4-FFF2-40B4-BE49-F238E27FC236}">
                <a16:creationId xmlns:a16="http://schemas.microsoft.com/office/drawing/2014/main" id="{92F8451D-89D8-1A4C-97D5-7A6FB9A10ED8}"/>
              </a:ext>
            </a:extLst>
          </p:cNvPr>
          <p:cNvPicPr>
            <a:picLocks noChangeAspect="1"/>
          </p:cNvPicPr>
          <p:nvPr/>
        </p:nvPicPr>
        <p:blipFill>
          <a:blip r:embed="rId2"/>
          <a:stretch>
            <a:fillRect/>
          </a:stretch>
        </p:blipFill>
        <p:spPr>
          <a:xfrm>
            <a:off x="4762499" y="2834479"/>
            <a:ext cx="2219325" cy="2219325"/>
          </a:xfrm>
          <a:prstGeom prst="rect">
            <a:avLst/>
          </a:prstGeom>
        </p:spPr>
      </p:pic>
    </p:spTree>
    <p:extLst>
      <p:ext uri="{BB962C8B-B14F-4D97-AF65-F5344CB8AC3E}">
        <p14:creationId xmlns:p14="http://schemas.microsoft.com/office/powerpoint/2010/main" val="650081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18E789-CFE6-844F-B602-3FFC1F506B26}"/>
              </a:ext>
            </a:extLst>
          </p:cNvPr>
          <p:cNvSpPr>
            <a:spLocks noGrp="1"/>
          </p:cNvSpPr>
          <p:nvPr>
            <p:ph type="title"/>
          </p:nvPr>
        </p:nvSpPr>
        <p:spPr/>
        <p:txBody>
          <a:bodyPr>
            <a:normAutofit/>
          </a:bodyPr>
          <a:lstStyle/>
          <a:p>
            <a:r>
              <a:rPr lang="es-ES" sz="4800" dirty="0">
                <a:latin typeface="Phosphate Inline" panose="02000506050000020004" pitchFamily="2" charset="77"/>
                <a:cs typeface="Phosphate Inline" panose="02000506050000020004" pitchFamily="2" charset="77"/>
              </a:rPr>
              <a:t>MASTER CHEF JUNIOR – SUMMER RECIPE</a:t>
            </a:r>
          </a:p>
        </p:txBody>
      </p:sp>
      <p:pic>
        <p:nvPicPr>
          <p:cNvPr id="9" name="Imagen 8">
            <a:extLst>
              <a:ext uri="{FF2B5EF4-FFF2-40B4-BE49-F238E27FC236}">
                <a16:creationId xmlns:a16="http://schemas.microsoft.com/office/drawing/2014/main" id="{7936CF15-E4C8-7047-9685-731BC342C33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358187" y="3429000"/>
            <a:ext cx="3833812" cy="2669660"/>
          </a:xfrm>
          <a:prstGeom prst="rect">
            <a:avLst/>
          </a:prstGeom>
        </p:spPr>
      </p:pic>
      <p:sp>
        <p:nvSpPr>
          <p:cNvPr id="11" name="CuadroTexto 10">
            <a:extLst>
              <a:ext uri="{FF2B5EF4-FFF2-40B4-BE49-F238E27FC236}">
                <a16:creationId xmlns:a16="http://schemas.microsoft.com/office/drawing/2014/main" id="{4AC57E0A-B075-3F47-B38B-66D464EDFFFA}"/>
              </a:ext>
            </a:extLst>
          </p:cNvPr>
          <p:cNvSpPr txBox="1"/>
          <p:nvPr/>
        </p:nvSpPr>
        <p:spPr>
          <a:xfrm>
            <a:off x="4039988" y="1506022"/>
            <a:ext cx="4112023" cy="369332"/>
          </a:xfrm>
          <a:prstGeom prst="rect">
            <a:avLst/>
          </a:prstGeom>
          <a:noFill/>
        </p:spPr>
        <p:txBody>
          <a:bodyPr wrap="none" rtlCol="0">
            <a:spAutoFit/>
          </a:bodyPr>
          <a:lstStyle/>
          <a:p>
            <a:r>
              <a:rPr lang="es-ES" dirty="0">
                <a:solidFill>
                  <a:srgbClr val="00B050"/>
                </a:solidFill>
                <a:latin typeface="Stencil" pitchFamily="82" charset="77"/>
              </a:rPr>
              <a:t>“confía en ti. No tienes límites”</a:t>
            </a:r>
          </a:p>
        </p:txBody>
      </p:sp>
      <p:sp>
        <p:nvSpPr>
          <p:cNvPr id="12" name="CuadroTexto 11">
            <a:extLst>
              <a:ext uri="{FF2B5EF4-FFF2-40B4-BE49-F238E27FC236}">
                <a16:creationId xmlns:a16="http://schemas.microsoft.com/office/drawing/2014/main" id="{C11AED7B-86D0-104F-91B3-C2017E97FA23}"/>
              </a:ext>
            </a:extLst>
          </p:cNvPr>
          <p:cNvSpPr txBox="1"/>
          <p:nvPr/>
        </p:nvSpPr>
        <p:spPr>
          <a:xfrm>
            <a:off x="1" y="1807278"/>
            <a:ext cx="9644062" cy="4708981"/>
          </a:xfrm>
          <a:prstGeom prst="rect">
            <a:avLst/>
          </a:prstGeom>
          <a:noFill/>
        </p:spPr>
        <p:txBody>
          <a:bodyPr wrap="square" rtlCol="0">
            <a:spAutoFit/>
          </a:bodyPr>
          <a:lstStyle/>
          <a:p>
            <a:pPr algn="ctr"/>
            <a:r>
              <a:rPr lang="es-ES" sz="3600" dirty="0">
                <a:latin typeface="Krungthep" panose="02000400000000000000" pitchFamily="2" charset="-34"/>
                <a:ea typeface="Krungthep" panose="02000400000000000000" pitchFamily="2" charset="-34"/>
                <a:cs typeface="Krungthep" panose="02000400000000000000" pitchFamily="2" charset="-34"/>
              </a:rPr>
              <a:t>Elabora un plato sabroso, saludable y veraniego.</a:t>
            </a:r>
          </a:p>
          <a:p>
            <a:pPr algn="ctr"/>
            <a:r>
              <a:rPr lang="es-ES" sz="3600" dirty="0">
                <a:latin typeface="Krungthep" panose="02000400000000000000" pitchFamily="2" charset="-34"/>
                <a:ea typeface="Krungthep" panose="02000400000000000000" pitchFamily="2" charset="-34"/>
                <a:cs typeface="Krungthep" panose="02000400000000000000" pitchFamily="2" charset="-34"/>
              </a:rPr>
              <a:t>Conviértete en un auténtico/a chef</a:t>
            </a:r>
          </a:p>
          <a:p>
            <a:pPr algn="ctr"/>
            <a:r>
              <a:rPr lang="es-ES" sz="3600" dirty="0">
                <a:latin typeface="Krungthep" panose="02000400000000000000" pitchFamily="2" charset="-34"/>
                <a:ea typeface="Krungthep" panose="02000400000000000000" pitchFamily="2" charset="-34"/>
                <a:cs typeface="Krungthep" panose="02000400000000000000" pitchFamily="2" charset="-34"/>
              </a:rPr>
              <a:t>Envía el vídeo o foto de lo que has elaborado.</a:t>
            </a:r>
          </a:p>
          <a:p>
            <a:pPr algn="ctr"/>
            <a:endParaRPr lang="es-ES" sz="4000" dirty="0">
              <a:latin typeface="Krungthep" panose="02000400000000000000" pitchFamily="2" charset="-34"/>
              <a:ea typeface="Krungthep" panose="02000400000000000000" pitchFamily="2" charset="-34"/>
              <a:cs typeface="Krungthep" panose="02000400000000000000" pitchFamily="2" charset="-34"/>
            </a:endParaRPr>
          </a:p>
          <a:p>
            <a:pPr algn="ctr"/>
            <a:endParaRPr lang="es-ES" sz="4000" dirty="0">
              <a:latin typeface="Krungthep" panose="02000400000000000000" pitchFamily="2" charset="-34"/>
              <a:ea typeface="Krungthep" panose="02000400000000000000" pitchFamily="2" charset="-34"/>
              <a:cs typeface="Krungthep" panose="02000400000000000000" pitchFamily="2" charset="-34"/>
            </a:endParaRPr>
          </a:p>
          <a:p>
            <a:pPr algn="ctr"/>
            <a:r>
              <a:rPr lang="es-ES" sz="4000" dirty="0">
                <a:latin typeface="Krungthep" panose="02000400000000000000" pitchFamily="2" charset="-34"/>
                <a:ea typeface="Krungthep" panose="02000400000000000000" pitchFamily="2" charset="-34"/>
                <a:cs typeface="Krungthep" panose="02000400000000000000" pitchFamily="2" charset="-34"/>
              </a:rPr>
              <a:t>¡Será una experiencia increíble!</a:t>
            </a:r>
          </a:p>
        </p:txBody>
      </p:sp>
    </p:spTree>
    <p:extLst>
      <p:ext uri="{BB962C8B-B14F-4D97-AF65-F5344CB8AC3E}">
        <p14:creationId xmlns:p14="http://schemas.microsoft.com/office/powerpoint/2010/main" val="3460049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6821EE-1A30-074B-91A1-6DEE6F6714CB}"/>
              </a:ext>
            </a:extLst>
          </p:cNvPr>
          <p:cNvSpPr>
            <a:spLocks noGrp="1"/>
          </p:cNvSpPr>
          <p:nvPr>
            <p:ph type="title"/>
          </p:nvPr>
        </p:nvSpPr>
        <p:spPr>
          <a:xfrm>
            <a:off x="304800" y="669925"/>
            <a:ext cx="10515600" cy="1325563"/>
          </a:xfrm>
        </p:spPr>
        <p:txBody>
          <a:bodyPr>
            <a:normAutofit fontScale="90000"/>
          </a:bodyPr>
          <a:lstStyle/>
          <a:p>
            <a:r>
              <a:rPr lang="es-ES" sz="8900" b="1" dirty="0" err="1">
                <a:latin typeface="Phosphate Inline" panose="02000506050000020004" pitchFamily="2" charset="77"/>
                <a:cs typeface="Phosphate Inline" panose="02000506050000020004" pitchFamily="2" charset="77"/>
              </a:rPr>
              <a:t>Let´s</a:t>
            </a:r>
            <a:r>
              <a:rPr lang="es-ES" sz="8900" b="1" dirty="0">
                <a:latin typeface="Phosphate Inline" panose="02000506050000020004" pitchFamily="2" charset="77"/>
                <a:cs typeface="Phosphate Inline" panose="02000506050000020004" pitchFamily="2" charset="77"/>
              </a:rPr>
              <a:t> </a:t>
            </a:r>
            <a:r>
              <a:rPr lang="es-ES" sz="8900" b="1" dirty="0" err="1">
                <a:latin typeface="Phosphate Inline" panose="02000506050000020004" pitchFamily="2" charset="77"/>
                <a:cs typeface="Phosphate Inline" panose="02000506050000020004" pitchFamily="2" charset="77"/>
              </a:rPr>
              <a:t>make</a:t>
            </a:r>
            <a:r>
              <a:rPr lang="es-ES" sz="8900" b="1" dirty="0">
                <a:latin typeface="Phosphate Inline" panose="02000506050000020004" pitchFamily="2" charset="77"/>
                <a:cs typeface="Phosphate Inline" panose="02000506050000020004" pitchFamily="2" charset="77"/>
              </a:rPr>
              <a:t> </a:t>
            </a:r>
            <a:r>
              <a:rPr lang="es-ES" sz="8900" b="1" dirty="0" err="1">
                <a:latin typeface="Phosphate Inline" panose="02000506050000020004" pitchFamily="2" charset="77"/>
                <a:cs typeface="Phosphate Inline" panose="02000506050000020004" pitchFamily="2" charset="77"/>
              </a:rPr>
              <a:t>popsicles</a:t>
            </a:r>
            <a:r>
              <a:rPr lang="es-ES" sz="8900" b="1" dirty="0">
                <a:latin typeface="Phosphate Inline" panose="02000506050000020004" pitchFamily="2" charset="77"/>
                <a:cs typeface="Phosphate Inline" panose="02000506050000020004" pitchFamily="2" charset="77"/>
              </a:rPr>
              <a:t>!!</a:t>
            </a:r>
            <a:br>
              <a:rPr lang="es-ES" sz="8900" b="1" dirty="0">
                <a:latin typeface="Phosphate Inline" panose="02000506050000020004" pitchFamily="2" charset="77"/>
                <a:cs typeface="Phosphate Inline" panose="02000506050000020004" pitchFamily="2" charset="77"/>
              </a:rPr>
            </a:br>
            <a:br>
              <a:rPr lang="es-ES" dirty="0"/>
            </a:br>
            <a:endParaRPr lang="es-ES" dirty="0"/>
          </a:p>
        </p:txBody>
      </p:sp>
      <p:sp>
        <p:nvSpPr>
          <p:cNvPr id="4" name="CuadroTexto 3">
            <a:extLst>
              <a:ext uri="{FF2B5EF4-FFF2-40B4-BE49-F238E27FC236}">
                <a16:creationId xmlns:a16="http://schemas.microsoft.com/office/drawing/2014/main" id="{42C93C0E-6E41-C242-91DA-E5107CFA9273}"/>
              </a:ext>
            </a:extLst>
          </p:cNvPr>
          <p:cNvSpPr txBox="1"/>
          <p:nvPr/>
        </p:nvSpPr>
        <p:spPr>
          <a:xfrm>
            <a:off x="304800" y="1554480"/>
            <a:ext cx="6583680" cy="3231654"/>
          </a:xfrm>
          <a:prstGeom prst="rect">
            <a:avLst/>
          </a:prstGeom>
          <a:noFill/>
        </p:spPr>
        <p:txBody>
          <a:bodyPr wrap="square" rtlCol="0">
            <a:spAutoFit/>
          </a:bodyPr>
          <a:lstStyle/>
          <a:p>
            <a:r>
              <a:rPr lang="es-ES" b="1" dirty="0">
                <a:highlight>
                  <a:srgbClr val="00FF00"/>
                </a:highlight>
              </a:rPr>
              <a:t>STEP1:</a:t>
            </a:r>
            <a:r>
              <a:rPr lang="es-ES" dirty="0">
                <a:highlight>
                  <a:srgbClr val="00FF00"/>
                </a:highlight>
              </a:rPr>
              <a:t>  </a:t>
            </a:r>
            <a:r>
              <a:rPr lang="es-ES" dirty="0" err="1"/>
              <a:t>make</a:t>
            </a:r>
            <a:r>
              <a:rPr lang="es-ES" dirty="0"/>
              <a:t> </a:t>
            </a:r>
            <a:r>
              <a:rPr lang="es-ES" dirty="0" err="1"/>
              <a:t>some</a:t>
            </a:r>
            <a:r>
              <a:rPr lang="es-ES" dirty="0"/>
              <a:t> </a:t>
            </a:r>
            <a:r>
              <a:rPr lang="es-ES" dirty="0" err="1"/>
              <a:t>juice</a:t>
            </a:r>
            <a:r>
              <a:rPr lang="es-ES" dirty="0"/>
              <a:t> </a:t>
            </a:r>
            <a:r>
              <a:rPr lang="es-ES" dirty="0" err="1"/>
              <a:t>with</a:t>
            </a:r>
            <a:r>
              <a:rPr lang="es-ES" dirty="0"/>
              <a:t> </a:t>
            </a:r>
            <a:r>
              <a:rPr lang="es-ES" dirty="0" err="1"/>
              <a:t>fruit</a:t>
            </a:r>
            <a:r>
              <a:rPr lang="es-ES" dirty="0"/>
              <a:t>, </a:t>
            </a:r>
            <a:r>
              <a:rPr lang="es-ES" dirty="0" err="1"/>
              <a:t>fruit</a:t>
            </a:r>
            <a:r>
              <a:rPr lang="es-ES" dirty="0"/>
              <a:t> and </a:t>
            </a:r>
            <a:r>
              <a:rPr lang="es-ES" dirty="0" err="1"/>
              <a:t>milk</a:t>
            </a:r>
            <a:r>
              <a:rPr lang="es-ES" dirty="0"/>
              <a:t>, </a:t>
            </a:r>
            <a:r>
              <a:rPr lang="es-ES" dirty="0" err="1"/>
              <a:t>milk</a:t>
            </a:r>
            <a:r>
              <a:rPr lang="es-ES" dirty="0"/>
              <a:t> and chocolate…</a:t>
            </a:r>
            <a:r>
              <a:rPr lang="es-ES" dirty="0" err="1"/>
              <a:t>you</a:t>
            </a:r>
            <a:r>
              <a:rPr lang="es-ES" dirty="0"/>
              <a:t> are </a:t>
            </a:r>
            <a:r>
              <a:rPr lang="es-ES" dirty="0" err="1"/>
              <a:t>the</a:t>
            </a:r>
            <a:r>
              <a:rPr lang="es-ES" dirty="0"/>
              <a:t> chef!!</a:t>
            </a:r>
            <a:br>
              <a:rPr lang="es-ES" dirty="0"/>
            </a:br>
            <a:r>
              <a:rPr lang="es-ES" b="1" dirty="0">
                <a:highlight>
                  <a:srgbClr val="FF0000"/>
                </a:highlight>
              </a:rPr>
              <a:t>STEP 2:</a:t>
            </a:r>
            <a:r>
              <a:rPr lang="es-ES" dirty="0">
                <a:highlight>
                  <a:srgbClr val="FF0000"/>
                </a:highlight>
              </a:rPr>
              <a:t> </a:t>
            </a:r>
            <a:r>
              <a:rPr lang="es-ES" dirty="0"/>
              <a:t>Place </a:t>
            </a:r>
            <a:r>
              <a:rPr lang="es-ES" dirty="0" err="1"/>
              <a:t>the</a:t>
            </a:r>
            <a:r>
              <a:rPr lang="es-ES" dirty="0"/>
              <a:t> </a:t>
            </a:r>
            <a:r>
              <a:rPr lang="es-ES" dirty="0" err="1"/>
              <a:t>juice</a:t>
            </a:r>
            <a:r>
              <a:rPr lang="es-ES" dirty="0"/>
              <a:t> in a </a:t>
            </a:r>
            <a:r>
              <a:rPr lang="es-ES" dirty="0" err="1"/>
              <a:t>container</a:t>
            </a:r>
            <a:r>
              <a:rPr lang="es-ES" dirty="0"/>
              <a:t> </a:t>
            </a:r>
            <a:r>
              <a:rPr lang="es-ES" dirty="0" err="1"/>
              <a:t>suitable</a:t>
            </a:r>
            <a:r>
              <a:rPr lang="es-ES" dirty="0"/>
              <a:t> </a:t>
            </a:r>
            <a:r>
              <a:rPr lang="es-ES" dirty="0" err="1"/>
              <a:t>for</a:t>
            </a:r>
            <a:r>
              <a:rPr lang="es-ES" dirty="0"/>
              <a:t> </a:t>
            </a:r>
            <a:r>
              <a:rPr lang="es-ES" dirty="0" err="1"/>
              <a:t>the</a:t>
            </a:r>
            <a:r>
              <a:rPr lang="es-ES" dirty="0"/>
              <a:t> </a:t>
            </a:r>
            <a:r>
              <a:rPr lang="es-ES" dirty="0" err="1"/>
              <a:t>freezer</a:t>
            </a:r>
            <a:r>
              <a:rPr lang="es-ES" dirty="0"/>
              <a:t>!</a:t>
            </a:r>
          </a:p>
          <a:p>
            <a:r>
              <a:rPr lang="es-ES" dirty="0"/>
              <a:t> </a:t>
            </a:r>
            <a:br>
              <a:rPr lang="es-ES" dirty="0"/>
            </a:br>
            <a:r>
              <a:rPr lang="es-ES" b="1" dirty="0">
                <a:highlight>
                  <a:srgbClr val="00FFFF"/>
                </a:highlight>
              </a:rPr>
              <a:t>STEP 3:</a:t>
            </a:r>
            <a:r>
              <a:rPr lang="es-ES" dirty="0">
                <a:highlight>
                  <a:srgbClr val="00FFFF"/>
                </a:highlight>
              </a:rPr>
              <a:t> </a:t>
            </a:r>
            <a:r>
              <a:rPr lang="es-ES" dirty="0" err="1"/>
              <a:t>Put</a:t>
            </a:r>
            <a:r>
              <a:rPr lang="es-ES" dirty="0"/>
              <a:t> a </a:t>
            </a:r>
            <a:r>
              <a:rPr lang="es-ES" dirty="0" err="1"/>
              <a:t>stick</a:t>
            </a:r>
            <a:r>
              <a:rPr lang="es-ES" dirty="0"/>
              <a:t> in </a:t>
            </a:r>
            <a:r>
              <a:rPr lang="es-ES" dirty="0" err="1"/>
              <a:t>the</a:t>
            </a:r>
            <a:r>
              <a:rPr lang="es-ES" dirty="0"/>
              <a:t> </a:t>
            </a:r>
            <a:r>
              <a:rPr lang="es-ES" dirty="0" err="1"/>
              <a:t>container</a:t>
            </a:r>
            <a:r>
              <a:rPr lang="es-ES" dirty="0"/>
              <a:t>.</a:t>
            </a:r>
          </a:p>
          <a:p>
            <a:br>
              <a:rPr lang="es-ES" dirty="0"/>
            </a:br>
            <a:r>
              <a:rPr lang="es-ES" b="1" dirty="0">
                <a:highlight>
                  <a:srgbClr val="FF00FF"/>
                </a:highlight>
              </a:rPr>
              <a:t>STEP 4:</a:t>
            </a:r>
            <a:r>
              <a:rPr lang="es-ES" dirty="0">
                <a:highlight>
                  <a:srgbClr val="FF00FF"/>
                </a:highlight>
              </a:rPr>
              <a:t> </a:t>
            </a:r>
            <a:r>
              <a:rPr lang="es-ES" dirty="0" err="1"/>
              <a:t>Freeze</a:t>
            </a:r>
            <a:r>
              <a:rPr lang="es-ES" dirty="0"/>
              <a:t> </a:t>
            </a:r>
            <a:r>
              <a:rPr lang="es-ES" dirty="0" err="1"/>
              <a:t>for</a:t>
            </a:r>
            <a:r>
              <a:rPr lang="es-ES" dirty="0"/>
              <a:t> a </a:t>
            </a:r>
            <a:r>
              <a:rPr lang="es-ES" dirty="0" err="1"/>
              <a:t>couple</a:t>
            </a:r>
            <a:r>
              <a:rPr lang="es-ES" dirty="0"/>
              <a:t> of </a:t>
            </a:r>
            <a:r>
              <a:rPr lang="es-ES" dirty="0" err="1"/>
              <a:t>hours</a:t>
            </a:r>
            <a:r>
              <a:rPr lang="es-ES" dirty="0"/>
              <a:t>!</a:t>
            </a:r>
          </a:p>
          <a:p>
            <a:endParaRPr lang="es-ES" dirty="0"/>
          </a:p>
          <a:p>
            <a:endParaRPr lang="es-ES" dirty="0"/>
          </a:p>
          <a:p>
            <a:br>
              <a:rPr lang="es-ES" dirty="0"/>
            </a:br>
            <a:r>
              <a:rPr lang="es-ES" sz="2000" b="1" dirty="0"/>
              <a:t>READY TO ENJOY YOUR SUMMER POPSICLE!!!</a:t>
            </a:r>
            <a:endParaRPr lang="es-ES" sz="2000" dirty="0"/>
          </a:p>
        </p:txBody>
      </p:sp>
      <p:pic>
        <p:nvPicPr>
          <p:cNvPr id="5" name="Imagen 4" descr="Colorful popsicles | Free SVG">
            <a:extLst>
              <a:ext uri="{FF2B5EF4-FFF2-40B4-BE49-F238E27FC236}">
                <a16:creationId xmlns:a16="http://schemas.microsoft.com/office/drawing/2014/main" id="{4A6318ED-26D9-264B-A177-200A165290BD}"/>
              </a:ext>
            </a:extLst>
          </p:cNvPr>
          <p:cNvPicPr/>
          <p:nvPr/>
        </p:nvPicPr>
        <p:blipFill rotWithShape="1">
          <a:blip r:embed="rId2">
            <a:extLst>
              <a:ext uri="{28A0092B-C50C-407E-A947-70E740481C1C}">
                <a14:useLocalDpi xmlns:a14="http://schemas.microsoft.com/office/drawing/2010/main" val="0"/>
              </a:ext>
            </a:extLst>
          </a:blip>
          <a:srcRect t="16909" b="16035"/>
          <a:stretch/>
        </p:blipFill>
        <p:spPr bwMode="auto">
          <a:xfrm>
            <a:off x="6096000" y="2713355"/>
            <a:ext cx="5407025" cy="36258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52662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Imagen 41">
            <a:extLst>
              <a:ext uri="{FF2B5EF4-FFF2-40B4-BE49-F238E27FC236}">
                <a16:creationId xmlns:a16="http://schemas.microsoft.com/office/drawing/2014/main" id="{A5AAC37C-0781-D846-87CC-C27DC15DDE56}"/>
              </a:ext>
            </a:extLst>
          </p:cNvPr>
          <p:cNvPicPr>
            <a:picLocks noChangeAspect="1"/>
          </p:cNvPicPr>
          <p:nvPr/>
        </p:nvPicPr>
        <p:blipFill>
          <a:blip r:embed="rId2">
            <a:alphaModFix amt="50000"/>
            <a:extLst>
              <a:ext uri="{837473B0-CC2E-450A-ABE3-18F120FF3D39}">
                <a1611:picAttrSrcUrl xmlns:a1611="http://schemas.microsoft.com/office/drawing/2016/11/main" r:id="rId3"/>
              </a:ext>
            </a:extLst>
          </a:blip>
          <a:stretch>
            <a:fillRect/>
          </a:stretch>
        </p:blipFill>
        <p:spPr>
          <a:xfrm>
            <a:off x="243042" y="252554"/>
            <a:ext cx="11782270" cy="1930130"/>
          </a:xfrm>
          <a:prstGeom prst="rect">
            <a:avLst/>
          </a:prstGeom>
        </p:spPr>
      </p:pic>
      <p:sp>
        <p:nvSpPr>
          <p:cNvPr id="2" name="Título 1">
            <a:extLst>
              <a:ext uri="{FF2B5EF4-FFF2-40B4-BE49-F238E27FC236}">
                <a16:creationId xmlns:a16="http://schemas.microsoft.com/office/drawing/2014/main" id="{E4981514-3F80-A24F-B077-91B590125CEC}"/>
              </a:ext>
            </a:extLst>
          </p:cNvPr>
          <p:cNvSpPr>
            <a:spLocks noGrp="1"/>
          </p:cNvSpPr>
          <p:nvPr>
            <p:ph type="title"/>
          </p:nvPr>
        </p:nvSpPr>
        <p:spPr>
          <a:xfrm>
            <a:off x="1014412" y="365125"/>
            <a:ext cx="10772775" cy="1325563"/>
          </a:xfrm>
        </p:spPr>
        <p:txBody>
          <a:bodyPr>
            <a:noAutofit/>
          </a:bodyPr>
          <a:lstStyle/>
          <a:p>
            <a:r>
              <a:rPr lang="es-ES" sz="6000" dirty="0">
                <a:latin typeface="Chalkduster" panose="03050602040202020205" pitchFamily="66" charset="77"/>
              </a:rPr>
              <a:t>¡CUANTA IMAGINACIÓN!</a:t>
            </a:r>
          </a:p>
        </p:txBody>
      </p:sp>
      <p:sp>
        <p:nvSpPr>
          <p:cNvPr id="3" name="Marcador de contenido 2">
            <a:extLst>
              <a:ext uri="{FF2B5EF4-FFF2-40B4-BE49-F238E27FC236}">
                <a16:creationId xmlns:a16="http://schemas.microsoft.com/office/drawing/2014/main" id="{2A6A23C8-12D1-AA49-9B11-6B3B3622CC80}"/>
              </a:ext>
            </a:extLst>
          </p:cNvPr>
          <p:cNvSpPr>
            <a:spLocks noGrp="1"/>
          </p:cNvSpPr>
          <p:nvPr>
            <p:ph idx="1"/>
          </p:nvPr>
        </p:nvSpPr>
        <p:spPr>
          <a:xfrm>
            <a:off x="166687" y="1420942"/>
            <a:ext cx="11858625" cy="688974"/>
          </a:xfrm>
        </p:spPr>
        <p:txBody>
          <a:bodyPr>
            <a:normAutofit fontScale="92500" lnSpcReduction="10000"/>
          </a:bodyPr>
          <a:lstStyle/>
          <a:p>
            <a:pPr marL="0" indent="0" algn="ctr">
              <a:buNone/>
            </a:pPr>
            <a:r>
              <a:rPr lang="es-ES" sz="1900" b="1" i="1" dirty="0">
                <a:latin typeface="Arial Rounded MT Bold" panose="020F0704030504030204" pitchFamily="34" charset="77"/>
              </a:rPr>
              <a:t>Vamos a trabajar la poesía. </a:t>
            </a:r>
          </a:p>
          <a:p>
            <a:pPr marL="0" indent="0" algn="ctr">
              <a:buNone/>
            </a:pPr>
            <a:r>
              <a:rPr lang="es-ES" sz="1900" b="1" i="1" dirty="0">
                <a:latin typeface="Arial Rounded MT Bold" panose="020F0704030504030204" pitchFamily="34" charset="77"/>
              </a:rPr>
              <a:t>Es un recurso literario que gusta a los niños/as en estas edades.</a:t>
            </a:r>
          </a:p>
          <a:p>
            <a:endParaRPr lang="es-ES" dirty="0"/>
          </a:p>
        </p:txBody>
      </p:sp>
      <p:sp>
        <p:nvSpPr>
          <p:cNvPr id="4" name="CuadroTexto 3">
            <a:extLst>
              <a:ext uri="{FF2B5EF4-FFF2-40B4-BE49-F238E27FC236}">
                <a16:creationId xmlns:a16="http://schemas.microsoft.com/office/drawing/2014/main" id="{6B0C1A04-3A28-1C42-B904-46A387CAE467}"/>
              </a:ext>
            </a:extLst>
          </p:cNvPr>
          <p:cNvSpPr txBox="1"/>
          <p:nvPr/>
        </p:nvSpPr>
        <p:spPr>
          <a:xfrm>
            <a:off x="392905" y="2257425"/>
            <a:ext cx="2378869" cy="1754326"/>
          </a:xfrm>
          <a:prstGeom prst="rect">
            <a:avLst/>
          </a:prstGeom>
          <a:solidFill>
            <a:schemeClr val="accent2">
              <a:lumMod val="40000"/>
              <a:lumOff val="60000"/>
            </a:schemeClr>
          </a:solidFill>
        </p:spPr>
        <p:txBody>
          <a:bodyPr wrap="square" rtlCol="0">
            <a:spAutoFit/>
          </a:bodyPr>
          <a:lstStyle/>
          <a:p>
            <a:pPr algn="ctr"/>
            <a:r>
              <a:rPr lang="es-ES" dirty="0">
                <a:latin typeface="Phosphate Inline" panose="02000506050000020004" pitchFamily="2" charset="77"/>
                <a:cs typeface="Phosphate Inline" panose="02000506050000020004" pitchFamily="2" charset="77"/>
              </a:rPr>
              <a:t>3 años:</a:t>
            </a:r>
          </a:p>
          <a:p>
            <a:pPr algn="ctr"/>
            <a:r>
              <a:rPr lang="es-ES" dirty="0"/>
              <a:t> PINTARÁN UN DIBUJO RELACIONADO CON EL VERANO Y REPASARÁN LAS LETRAS DEL VERANO.</a:t>
            </a:r>
          </a:p>
        </p:txBody>
      </p:sp>
      <p:pic>
        <p:nvPicPr>
          <p:cNvPr id="5" name="Imagen 4" descr="Las estaciones: el verano. Repasa, colorea y lee. #verano ...">
            <a:extLst>
              <a:ext uri="{FF2B5EF4-FFF2-40B4-BE49-F238E27FC236}">
                <a16:creationId xmlns:a16="http://schemas.microsoft.com/office/drawing/2014/main" id="{F5A9C662-1DCA-734B-9B47-AA105C1BC165}"/>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96486" y="4186231"/>
            <a:ext cx="2171105" cy="2499817"/>
          </a:xfrm>
          <a:prstGeom prst="rect">
            <a:avLst/>
          </a:prstGeom>
          <a:noFill/>
          <a:ln>
            <a:noFill/>
          </a:ln>
        </p:spPr>
      </p:pic>
      <p:sp>
        <p:nvSpPr>
          <p:cNvPr id="6" name="CuadroTexto 5">
            <a:extLst>
              <a:ext uri="{FF2B5EF4-FFF2-40B4-BE49-F238E27FC236}">
                <a16:creationId xmlns:a16="http://schemas.microsoft.com/office/drawing/2014/main" id="{0FADA326-8C96-674A-AA38-B549B0912669}"/>
              </a:ext>
            </a:extLst>
          </p:cNvPr>
          <p:cNvSpPr txBox="1"/>
          <p:nvPr/>
        </p:nvSpPr>
        <p:spPr>
          <a:xfrm>
            <a:off x="2771774" y="2257425"/>
            <a:ext cx="2457450" cy="1754326"/>
          </a:xfrm>
          <a:prstGeom prst="rect">
            <a:avLst/>
          </a:prstGeom>
          <a:solidFill>
            <a:schemeClr val="accent1">
              <a:lumMod val="40000"/>
              <a:lumOff val="60000"/>
            </a:schemeClr>
          </a:solidFill>
        </p:spPr>
        <p:txBody>
          <a:bodyPr wrap="square" rtlCol="0">
            <a:spAutoFit/>
          </a:bodyPr>
          <a:lstStyle/>
          <a:p>
            <a:pPr algn="ctr"/>
            <a:r>
              <a:rPr lang="es-ES" dirty="0">
                <a:latin typeface="Phosphate Inline" panose="02000506050000020004" pitchFamily="2" charset="77"/>
                <a:cs typeface="Phosphate Inline" panose="02000506050000020004" pitchFamily="2" charset="77"/>
              </a:rPr>
              <a:t>4 años</a:t>
            </a:r>
          </a:p>
          <a:p>
            <a:pPr algn="ctr"/>
            <a:r>
              <a:rPr lang="es-ES" dirty="0"/>
              <a:t> TIENEN QUE HACER DIBUJOS RELACIONADOS CON LA POESÍA</a:t>
            </a:r>
          </a:p>
          <a:p>
            <a:endParaRPr lang="es-ES" dirty="0"/>
          </a:p>
        </p:txBody>
      </p:sp>
      <p:sp>
        <p:nvSpPr>
          <p:cNvPr id="31" name="CuadroTexto 30">
            <a:extLst>
              <a:ext uri="{FF2B5EF4-FFF2-40B4-BE49-F238E27FC236}">
                <a16:creationId xmlns:a16="http://schemas.microsoft.com/office/drawing/2014/main" id="{71137046-16E0-2741-AEB2-280FC84CFBF7}"/>
              </a:ext>
            </a:extLst>
          </p:cNvPr>
          <p:cNvSpPr txBox="1"/>
          <p:nvPr/>
        </p:nvSpPr>
        <p:spPr>
          <a:xfrm>
            <a:off x="5236367" y="2257425"/>
            <a:ext cx="2457450" cy="1754326"/>
          </a:xfrm>
          <a:prstGeom prst="rect">
            <a:avLst/>
          </a:prstGeom>
          <a:solidFill>
            <a:schemeClr val="accent6">
              <a:lumMod val="40000"/>
              <a:lumOff val="60000"/>
            </a:schemeClr>
          </a:solidFill>
        </p:spPr>
        <p:txBody>
          <a:bodyPr wrap="square" rtlCol="0">
            <a:spAutoFit/>
          </a:bodyPr>
          <a:lstStyle/>
          <a:p>
            <a:pPr algn="ctr"/>
            <a:r>
              <a:rPr lang="es-ES" dirty="0">
                <a:latin typeface="Phosphate Inline" panose="02000506050000020004" pitchFamily="2" charset="77"/>
                <a:cs typeface="Phosphate Inline" panose="02000506050000020004" pitchFamily="2" charset="77"/>
              </a:rPr>
              <a:t>5 años</a:t>
            </a:r>
          </a:p>
          <a:p>
            <a:pPr algn="ctr"/>
            <a:r>
              <a:rPr lang="es-ES" dirty="0"/>
              <a:t> </a:t>
            </a:r>
          </a:p>
          <a:p>
            <a:pPr algn="ctr"/>
            <a:r>
              <a:rPr lang="es-ES" dirty="0"/>
              <a:t>COLOCARÁN LAS PALABRAS DEBAJO DEL DIBUJO</a:t>
            </a:r>
          </a:p>
          <a:p>
            <a:endParaRPr lang="es-ES" dirty="0"/>
          </a:p>
        </p:txBody>
      </p:sp>
      <p:pic>
        <p:nvPicPr>
          <p:cNvPr id="33" name="Imagen 32">
            <a:extLst>
              <a:ext uri="{FF2B5EF4-FFF2-40B4-BE49-F238E27FC236}">
                <a16:creationId xmlns:a16="http://schemas.microsoft.com/office/drawing/2014/main" id="{9658D944-957F-DC4B-A868-595EF4CD5C98}"/>
              </a:ext>
            </a:extLst>
          </p:cNvPr>
          <p:cNvPicPr>
            <a:picLocks noChangeAspect="1"/>
          </p:cNvPicPr>
          <p:nvPr/>
        </p:nvPicPr>
        <p:blipFill rotWithShape="1">
          <a:blip r:embed="rId5"/>
          <a:srcRect l="12092" t="7292" r="29574" b="50000"/>
          <a:stretch/>
        </p:blipFill>
        <p:spPr>
          <a:xfrm>
            <a:off x="5254226" y="4114304"/>
            <a:ext cx="2439591" cy="2614613"/>
          </a:xfrm>
          <a:prstGeom prst="rect">
            <a:avLst/>
          </a:prstGeom>
        </p:spPr>
      </p:pic>
      <p:sp>
        <p:nvSpPr>
          <p:cNvPr id="34" name="CuadroTexto 33">
            <a:extLst>
              <a:ext uri="{FF2B5EF4-FFF2-40B4-BE49-F238E27FC236}">
                <a16:creationId xmlns:a16="http://schemas.microsoft.com/office/drawing/2014/main" id="{2F0C92D3-84FE-B241-821B-BA73C5845F3D}"/>
              </a:ext>
            </a:extLst>
          </p:cNvPr>
          <p:cNvSpPr txBox="1"/>
          <p:nvPr/>
        </p:nvSpPr>
        <p:spPr>
          <a:xfrm>
            <a:off x="7874791" y="2257425"/>
            <a:ext cx="3924303" cy="1138773"/>
          </a:xfrm>
          <a:prstGeom prst="rect">
            <a:avLst/>
          </a:prstGeom>
          <a:solidFill>
            <a:srgbClr val="FFC000"/>
          </a:solidFill>
        </p:spPr>
        <p:txBody>
          <a:bodyPr wrap="square" rtlCol="0">
            <a:spAutoFit/>
          </a:bodyPr>
          <a:lstStyle/>
          <a:p>
            <a:r>
              <a:rPr lang="es-ES" sz="1400" b="1" u="sng" dirty="0"/>
              <a:t>PARA 1º Y 2º DE PRIMARIA. </a:t>
            </a:r>
            <a:r>
              <a:rPr lang="es-ES" sz="1200" dirty="0"/>
              <a:t>Os proponemos hacer una poesía de tres o cuatro versos. Debéis hacer un dibujo. Las palabras que deben aparecer en la poesía serán castillo, playa y cubo.</a:t>
            </a:r>
          </a:p>
          <a:p>
            <a:endParaRPr lang="es-ES" dirty="0"/>
          </a:p>
        </p:txBody>
      </p:sp>
      <p:sp>
        <p:nvSpPr>
          <p:cNvPr id="35" name="CuadroTexto 34">
            <a:extLst>
              <a:ext uri="{FF2B5EF4-FFF2-40B4-BE49-F238E27FC236}">
                <a16:creationId xmlns:a16="http://schemas.microsoft.com/office/drawing/2014/main" id="{0DDBA272-B36F-5147-B491-300C6D34E65E}"/>
              </a:ext>
            </a:extLst>
          </p:cNvPr>
          <p:cNvSpPr txBox="1"/>
          <p:nvPr/>
        </p:nvSpPr>
        <p:spPr>
          <a:xfrm>
            <a:off x="7874791" y="3470940"/>
            <a:ext cx="3924303" cy="1046440"/>
          </a:xfrm>
          <a:prstGeom prst="rect">
            <a:avLst/>
          </a:prstGeom>
          <a:solidFill>
            <a:srgbClr val="92D050"/>
          </a:solidFill>
        </p:spPr>
        <p:txBody>
          <a:bodyPr wrap="square" rtlCol="0">
            <a:spAutoFit/>
          </a:bodyPr>
          <a:lstStyle/>
          <a:p>
            <a:r>
              <a:rPr lang="es-ES" sz="1400" b="1" u="sng" dirty="0"/>
              <a:t>EN 3º Y 4º CURSO VAMOS A PLANTEAR UN HAIKU </a:t>
            </a:r>
            <a:r>
              <a:rPr lang="es-ES" sz="1200" dirty="0"/>
              <a:t>se trata de escribir un poema de tres versos: el primer verso tendrá 5 sílabas, el segundo siete sílabas y el tercero otras cinco sílabas. Muy importante hacer un dibujo y que el poema nos diga cosas del verano.</a:t>
            </a:r>
          </a:p>
        </p:txBody>
      </p:sp>
      <p:sp>
        <p:nvSpPr>
          <p:cNvPr id="37" name="CuadroTexto 36">
            <a:extLst>
              <a:ext uri="{FF2B5EF4-FFF2-40B4-BE49-F238E27FC236}">
                <a16:creationId xmlns:a16="http://schemas.microsoft.com/office/drawing/2014/main" id="{D8A6CAD5-19F8-E74E-AC13-ED7EBA512E1D}"/>
              </a:ext>
            </a:extLst>
          </p:cNvPr>
          <p:cNvSpPr txBox="1"/>
          <p:nvPr/>
        </p:nvSpPr>
        <p:spPr>
          <a:xfrm>
            <a:off x="7874791" y="4606410"/>
            <a:ext cx="3924303" cy="1046440"/>
          </a:xfrm>
          <a:prstGeom prst="rect">
            <a:avLst/>
          </a:prstGeom>
          <a:solidFill>
            <a:srgbClr val="92D050"/>
          </a:solidFill>
        </p:spPr>
        <p:txBody>
          <a:bodyPr wrap="square" rtlCol="0">
            <a:spAutoFit/>
          </a:bodyPr>
          <a:lstStyle/>
          <a:p>
            <a:r>
              <a:rPr lang="es-ES" sz="1400" b="1" u="sng" dirty="0"/>
              <a:t>Para los de 5º y 6º </a:t>
            </a:r>
            <a:r>
              <a:rPr lang="es-ES" sz="1200" dirty="0"/>
              <a:t> Os proponemos crear vuestra poesía del verano, debe tener 6 versos y debe de ir acompañada de un dibujo. Ya sabéis ; se puede hacer en Word insertando una imagen, escrita en papel, en un video, representándola o una foto. Si prefieres hacer un HAIKU, ¡adelante!</a:t>
            </a:r>
          </a:p>
        </p:txBody>
      </p:sp>
      <p:pic>
        <p:nvPicPr>
          <p:cNvPr id="39" name="Imagen 38">
            <a:extLst>
              <a:ext uri="{FF2B5EF4-FFF2-40B4-BE49-F238E27FC236}">
                <a16:creationId xmlns:a16="http://schemas.microsoft.com/office/drawing/2014/main" id="{AA8907EA-7DAD-B940-8A27-AE43208A4E44}"/>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8301038" y="5835649"/>
            <a:ext cx="3114675" cy="893267"/>
          </a:xfrm>
          <a:prstGeom prst="rect">
            <a:avLst/>
          </a:prstGeom>
        </p:spPr>
      </p:pic>
      <p:sp>
        <p:nvSpPr>
          <p:cNvPr id="40" name="CuadroTexto 39">
            <a:extLst>
              <a:ext uri="{FF2B5EF4-FFF2-40B4-BE49-F238E27FC236}">
                <a16:creationId xmlns:a16="http://schemas.microsoft.com/office/drawing/2014/main" id="{AF7C520E-1547-8947-A3E3-3D2EB6AC85FA}"/>
              </a:ext>
            </a:extLst>
          </p:cNvPr>
          <p:cNvSpPr txBox="1"/>
          <p:nvPr/>
        </p:nvSpPr>
        <p:spPr>
          <a:xfrm>
            <a:off x="8379617" y="5959116"/>
            <a:ext cx="2914650" cy="646331"/>
          </a:xfrm>
          <a:prstGeom prst="rect">
            <a:avLst/>
          </a:prstGeom>
          <a:noFill/>
        </p:spPr>
        <p:txBody>
          <a:bodyPr wrap="square" rtlCol="0">
            <a:spAutoFit/>
          </a:bodyPr>
          <a:lstStyle/>
          <a:p>
            <a:pPr algn="ctr"/>
            <a:r>
              <a:rPr lang="es-ES" dirty="0"/>
              <a:t>No olvides, enviárselo a tu maestro o maestra</a:t>
            </a:r>
          </a:p>
        </p:txBody>
      </p:sp>
      <p:sp>
        <p:nvSpPr>
          <p:cNvPr id="44" name="Rectángulo 43">
            <a:extLst>
              <a:ext uri="{FF2B5EF4-FFF2-40B4-BE49-F238E27FC236}">
                <a16:creationId xmlns:a16="http://schemas.microsoft.com/office/drawing/2014/main" id="{83757E49-0878-2B4A-A1EE-4474E0D37CE9}"/>
              </a:ext>
            </a:extLst>
          </p:cNvPr>
          <p:cNvSpPr/>
          <p:nvPr/>
        </p:nvSpPr>
        <p:spPr>
          <a:xfrm>
            <a:off x="2778917" y="4114301"/>
            <a:ext cx="2439590" cy="26146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5" name="Rectángulo 44">
            <a:extLst>
              <a:ext uri="{FF2B5EF4-FFF2-40B4-BE49-F238E27FC236}">
                <a16:creationId xmlns:a16="http://schemas.microsoft.com/office/drawing/2014/main" id="{752E4106-E641-D94E-8D8C-2303A200CFD0}"/>
              </a:ext>
            </a:extLst>
          </p:cNvPr>
          <p:cNvSpPr/>
          <p:nvPr/>
        </p:nvSpPr>
        <p:spPr>
          <a:xfrm>
            <a:off x="5259585" y="4114300"/>
            <a:ext cx="2439590" cy="26146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6" name="Rectángulo 45">
            <a:extLst>
              <a:ext uri="{FF2B5EF4-FFF2-40B4-BE49-F238E27FC236}">
                <a16:creationId xmlns:a16="http://schemas.microsoft.com/office/drawing/2014/main" id="{3FE30DD6-6379-154A-9598-D3B641A86D1E}"/>
              </a:ext>
            </a:extLst>
          </p:cNvPr>
          <p:cNvSpPr/>
          <p:nvPr/>
        </p:nvSpPr>
        <p:spPr>
          <a:xfrm>
            <a:off x="392904" y="4114299"/>
            <a:ext cx="2349695" cy="26146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48" name="Imagen 47">
            <a:extLst>
              <a:ext uri="{FF2B5EF4-FFF2-40B4-BE49-F238E27FC236}">
                <a16:creationId xmlns:a16="http://schemas.microsoft.com/office/drawing/2014/main" id="{23AE1063-6004-B44E-8579-2BB04C158E47}"/>
              </a:ext>
            </a:extLst>
          </p:cNvPr>
          <p:cNvPicPr>
            <a:picLocks noChangeAspect="1"/>
          </p:cNvPicPr>
          <p:nvPr/>
        </p:nvPicPr>
        <p:blipFill>
          <a:blip r:embed="rId8"/>
          <a:stretch>
            <a:fillRect/>
          </a:stretch>
        </p:blipFill>
        <p:spPr>
          <a:xfrm>
            <a:off x="2843207" y="4186230"/>
            <a:ext cx="2316087" cy="2419215"/>
          </a:xfrm>
          <a:prstGeom prst="rect">
            <a:avLst/>
          </a:prstGeom>
        </p:spPr>
      </p:pic>
    </p:spTree>
    <p:extLst>
      <p:ext uri="{BB962C8B-B14F-4D97-AF65-F5344CB8AC3E}">
        <p14:creationId xmlns:p14="http://schemas.microsoft.com/office/powerpoint/2010/main" val="3812207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B016DAC9-081C-634F-9773-9E29650AB83F}"/>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9032062" y="1011238"/>
            <a:ext cx="2957550" cy="4351338"/>
          </a:xfrm>
        </p:spPr>
      </p:pic>
      <p:sp>
        <p:nvSpPr>
          <p:cNvPr id="2" name="Título 1">
            <a:extLst>
              <a:ext uri="{FF2B5EF4-FFF2-40B4-BE49-F238E27FC236}">
                <a16:creationId xmlns:a16="http://schemas.microsoft.com/office/drawing/2014/main" id="{D8E0E8BB-1676-AB4E-8899-7E25FB0EB7E2}"/>
              </a:ext>
            </a:extLst>
          </p:cNvPr>
          <p:cNvSpPr>
            <a:spLocks noGrp="1"/>
          </p:cNvSpPr>
          <p:nvPr>
            <p:ph type="title"/>
          </p:nvPr>
        </p:nvSpPr>
        <p:spPr>
          <a:xfrm>
            <a:off x="214316" y="136525"/>
            <a:ext cx="11353800" cy="1325563"/>
          </a:xfrm>
        </p:spPr>
        <p:txBody>
          <a:bodyPr>
            <a:noAutofit/>
          </a:bodyPr>
          <a:lstStyle/>
          <a:p>
            <a:r>
              <a:rPr lang="es-ES" sz="8000" dirty="0">
                <a:latin typeface="Phosphate Inline" panose="02000506050000020004" pitchFamily="2" charset="77"/>
                <a:cs typeface="Phosphate Inline" panose="02000506050000020004" pitchFamily="2" charset="77"/>
              </a:rPr>
              <a:t>¡A MOVER EL ESQUELETO!</a:t>
            </a:r>
          </a:p>
        </p:txBody>
      </p:sp>
      <p:sp>
        <p:nvSpPr>
          <p:cNvPr id="7" name="CuadroTexto 6">
            <a:extLst>
              <a:ext uri="{FF2B5EF4-FFF2-40B4-BE49-F238E27FC236}">
                <a16:creationId xmlns:a16="http://schemas.microsoft.com/office/drawing/2014/main" id="{BCC08650-CEC9-0F48-BD02-38363B82E7AB}"/>
              </a:ext>
            </a:extLst>
          </p:cNvPr>
          <p:cNvSpPr txBox="1"/>
          <p:nvPr/>
        </p:nvSpPr>
        <p:spPr>
          <a:xfrm>
            <a:off x="1797359" y="1866869"/>
            <a:ext cx="6484467" cy="461665"/>
          </a:xfrm>
          <a:prstGeom prst="rect">
            <a:avLst/>
          </a:prstGeom>
          <a:noFill/>
        </p:spPr>
        <p:txBody>
          <a:bodyPr wrap="none" rtlCol="0">
            <a:spAutoFit/>
          </a:bodyPr>
          <a:lstStyle/>
          <a:p>
            <a:r>
              <a:rPr lang="es-ES" sz="2400" dirty="0">
                <a:solidFill>
                  <a:schemeClr val="accent4">
                    <a:lumMod val="50000"/>
                  </a:schemeClr>
                </a:solidFill>
                <a:latin typeface="Krungthep" panose="02000400000000000000" pitchFamily="2" charset="-34"/>
                <a:ea typeface="Krungthep" panose="02000400000000000000" pitchFamily="2" charset="-34"/>
                <a:cs typeface="Krungthep" panose="02000400000000000000" pitchFamily="2" charset="-34"/>
              </a:rPr>
              <a:t>¿Estás cansado/a de estar en el sofá?</a:t>
            </a:r>
          </a:p>
        </p:txBody>
      </p:sp>
      <p:sp>
        <p:nvSpPr>
          <p:cNvPr id="8" name="CuadroTexto 7">
            <a:extLst>
              <a:ext uri="{FF2B5EF4-FFF2-40B4-BE49-F238E27FC236}">
                <a16:creationId xmlns:a16="http://schemas.microsoft.com/office/drawing/2014/main" id="{446E3CD3-D0EE-FD46-83B1-342F54AB7851}"/>
              </a:ext>
            </a:extLst>
          </p:cNvPr>
          <p:cNvSpPr txBox="1"/>
          <p:nvPr/>
        </p:nvSpPr>
        <p:spPr>
          <a:xfrm>
            <a:off x="831926" y="2505670"/>
            <a:ext cx="8415334" cy="1477328"/>
          </a:xfrm>
          <a:prstGeom prst="rect">
            <a:avLst/>
          </a:prstGeom>
          <a:noFill/>
        </p:spPr>
        <p:txBody>
          <a:bodyPr wrap="square" rtlCol="0">
            <a:spAutoFit/>
          </a:bodyPr>
          <a:lstStyle/>
          <a:p>
            <a:pPr algn="ctr"/>
            <a:r>
              <a:rPr lang="es-ES" dirty="0">
                <a:latin typeface="Krungthep" panose="02000400000000000000" pitchFamily="2" charset="-34"/>
                <a:ea typeface="Krungthep" panose="02000400000000000000" pitchFamily="2" charset="-34"/>
                <a:cs typeface="Krungthep" panose="02000400000000000000" pitchFamily="2" charset="-34"/>
              </a:rPr>
              <a:t>Te invitamos a que te levantes, te actives y disfrutes de una clase de educación física virtual desde el salón de tu casa, desde el patio o desde la cocina.</a:t>
            </a:r>
          </a:p>
          <a:p>
            <a:pPr algn="ctr"/>
            <a:endParaRPr lang="es-ES" dirty="0">
              <a:latin typeface="Krungthep" panose="02000400000000000000" pitchFamily="2" charset="-34"/>
              <a:ea typeface="Krungthep" panose="02000400000000000000" pitchFamily="2" charset="-34"/>
              <a:cs typeface="Krungthep" panose="02000400000000000000" pitchFamily="2" charset="-34"/>
            </a:endParaRPr>
          </a:p>
          <a:p>
            <a:pPr algn="ctr"/>
            <a:r>
              <a:rPr lang="es-ES" dirty="0">
                <a:latin typeface="Krungthep" panose="02000400000000000000" pitchFamily="2" charset="-34"/>
                <a:ea typeface="Krungthep" panose="02000400000000000000" pitchFamily="2" charset="-34"/>
                <a:cs typeface="Krungthep" panose="02000400000000000000" pitchFamily="2" charset="-34"/>
              </a:rPr>
              <a:t>CONÉCTATE EN DIRECTO A LA PLATAFORMA QUE MÁS TE GUSTE</a:t>
            </a:r>
          </a:p>
        </p:txBody>
      </p:sp>
      <p:sp>
        <p:nvSpPr>
          <p:cNvPr id="9" name="CuadroTexto 8">
            <a:extLst>
              <a:ext uri="{FF2B5EF4-FFF2-40B4-BE49-F238E27FC236}">
                <a16:creationId xmlns:a16="http://schemas.microsoft.com/office/drawing/2014/main" id="{63638A32-B5EC-3C4A-A927-83CE99F3CE58}"/>
              </a:ext>
            </a:extLst>
          </p:cNvPr>
          <p:cNvSpPr txBox="1"/>
          <p:nvPr/>
        </p:nvSpPr>
        <p:spPr>
          <a:xfrm>
            <a:off x="1670555" y="1320401"/>
            <a:ext cx="7019870" cy="369332"/>
          </a:xfrm>
          <a:prstGeom prst="rect">
            <a:avLst/>
          </a:prstGeom>
          <a:noFill/>
        </p:spPr>
        <p:txBody>
          <a:bodyPr wrap="none" rtlCol="0">
            <a:spAutoFit/>
          </a:bodyPr>
          <a:lstStyle/>
          <a:p>
            <a:r>
              <a:rPr lang="es-ES" dirty="0">
                <a:highlight>
                  <a:srgbClr val="FF00FF"/>
                </a:highlight>
                <a:latin typeface="Krungthep" panose="02000400000000000000" pitchFamily="2" charset="-34"/>
                <a:ea typeface="Krungthep" panose="02000400000000000000" pitchFamily="2" charset="-34"/>
                <a:cs typeface="Krungthep" panose="02000400000000000000" pitchFamily="2" charset="-34"/>
              </a:rPr>
              <a:t>“NO TE DETENGAS, HASTA QUE NO TE SIENTAS ORGULLOSO/A”</a:t>
            </a:r>
          </a:p>
        </p:txBody>
      </p:sp>
      <p:sp>
        <p:nvSpPr>
          <p:cNvPr id="10" name="CuadroTexto 9">
            <a:extLst>
              <a:ext uri="{FF2B5EF4-FFF2-40B4-BE49-F238E27FC236}">
                <a16:creationId xmlns:a16="http://schemas.microsoft.com/office/drawing/2014/main" id="{5C81E5F5-6FB9-FD4F-AF51-E760FFEA1F41}"/>
              </a:ext>
            </a:extLst>
          </p:cNvPr>
          <p:cNvSpPr txBox="1"/>
          <p:nvPr/>
        </p:nvSpPr>
        <p:spPr>
          <a:xfrm>
            <a:off x="302682" y="4488121"/>
            <a:ext cx="1868413" cy="369332"/>
          </a:xfrm>
          <a:prstGeom prst="rect">
            <a:avLst/>
          </a:prstGeom>
          <a:noFill/>
        </p:spPr>
        <p:txBody>
          <a:bodyPr wrap="square" rtlCol="0">
            <a:spAutoFit/>
          </a:bodyPr>
          <a:lstStyle/>
          <a:p>
            <a:pPr algn="ctr"/>
            <a:r>
              <a:rPr lang="es-ES" dirty="0">
                <a:latin typeface="Krungthep" panose="02000400000000000000" pitchFamily="2" charset="-34"/>
                <a:ea typeface="Krungthep" panose="02000400000000000000" pitchFamily="2" charset="-34"/>
                <a:cs typeface="Krungthep" panose="02000400000000000000" pitchFamily="2" charset="-34"/>
              </a:rPr>
              <a:t>TOMA NOTA</a:t>
            </a:r>
          </a:p>
        </p:txBody>
      </p:sp>
      <p:pic>
        <p:nvPicPr>
          <p:cNvPr id="12" name="Imagen 11">
            <a:extLst>
              <a:ext uri="{FF2B5EF4-FFF2-40B4-BE49-F238E27FC236}">
                <a16:creationId xmlns:a16="http://schemas.microsoft.com/office/drawing/2014/main" id="{26962725-E5A8-4F49-AA01-B52069D1A7DF}"/>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599318" y="4964603"/>
            <a:ext cx="1166813" cy="1242759"/>
          </a:xfrm>
          <a:prstGeom prst="rect">
            <a:avLst/>
          </a:prstGeom>
        </p:spPr>
      </p:pic>
      <p:sp>
        <p:nvSpPr>
          <p:cNvPr id="13" name="CuadroTexto 12">
            <a:extLst>
              <a:ext uri="{FF2B5EF4-FFF2-40B4-BE49-F238E27FC236}">
                <a16:creationId xmlns:a16="http://schemas.microsoft.com/office/drawing/2014/main" id="{B424D2C2-18FF-754A-A689-EFCB4EAFE9CB}"/>
              </a:ext>
            </a:extLst>
          </p:cNvPr>
          <p:cNvSpPr txBox="1"/>
          <p:nvPr/>
        </p:nvSpPr>
        <p:spPr>
          <a:xfrm>
            <a:off x="3393689" y="4244937"/>
            <a:ext cx="4594221" cy="2215991"/>
          </a:xfrm>
          <a:prstGeom prst="rect">
            <a:avLst/>
          </a:prstGeom>
          <a:noFill/>
        </p:spPr>
        <p:txBody>
          <a:bodyPr wrap="square" rtlCol="0">
            <a:spAutoFit/>
          </a:bodyPr>
          <a:lstStyle/>
          <a:p>
            <a:pPr algn="ctr"/>
            <a:r>
              <a:rPr lang="es-ES" dirty="0">
                <a:highlight>
                  <a:srgbClr val="FFFF00"/>
                </a:highlight>
              </a:rPr>
              <a:t>Martes  16 de junio</a:t>
            </a:r>
          </a:p>
          <a:p>
            <a:pPr algn="ctr"/>
            <a:r>
              <a:rPr lang="es-ES" dirty="0">
                <a:highlight>
                  <a:srgbClr val="FFFF00"/>
                </a:highlight>
              </a:rPr>
              <a:t>12:00horas</a:t>
            </a:r>
          </a:p>
          <a:p>
            <a:endParaRPr lang="es-ES" dirty="0"/>
          </a:p>
          <a:p>
            <a:r>
              <a:rPr lang="es-ES" sz="2800" dirty="0"/>
              <a:t>CEIP INFANTA CRISTINA</a:t>
            </a:r>
          </a:p>
          <a:p>
            <a:endParaRPr lang="es-ES" sz="2800" dirty="0"/>
          </a:p>
          <a:p>
            <a:r>
              <a:rPr lang="es-ES" sz="2800" dirty="0" err="1"/>
              <a:t>Ceip_icristina</a:t>
            </a:r>
            <a:endParaRPr lang="es-ES" sz="2800" dirty="0"/>
          </a:p>
        </p:txBody>
      </p:sp>
      <p:pic>
        <p:nvPicPr>
          <p:cNvPr id="15" name="Imagen 14">
            <a:extLst>
              <a:ext uri="{FF2B5EF4-FFF2-40B4-BE49-F238E27FC236}">
                <a16:creationId xmlns:a16="http://schemas.microsoft.com/office/drawing/2014/main" id="{7D7B7058-CB88-E64A-BF0F-8A322C21712A}"/>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7067550" y="4988600"/>
            <a:ext cx="728663" cy="728663"/>
          </a:xfrm>
          <a:prstGeom prst="rect">
            <a:avLst/>
          </a:prstGeom>
        </p:spPr>
      </p:pic>
      <p:pic>
        <p:nvPicPr>
          <p:cNvPr id="18" name="Imagen 17">
            <a:extLst>
              <a:ext uri="{FF2B5EF4-FFF2-40B4-BE49-F238E27FC236}">
                <a16:creationId xmlns:a16="http://schemas.microsoft.com/office/drawing/2014/main" id="{9C98EF3E-07FF-464E-9732-A96A2FFEDD6C}"/>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5690799" y="5843031"/>
            <a:ext cx="728663" cy="728663"/>
          </a:xfrm>
          <a:prstGeom prst="rect">
            <a:avLst/>
          </a:prstGeom>
        </p:spPr>
      </p:pic>
      <p:sp>
        <p:nvSpPr>
          <p:cNvPr id="20" name="Flecha derecha 19">
            <a:extLst>
              <a:ext uri="{FF2B5EF4-FFF2-40B4-BE49-F238E27FC236}">
                <a16:creationId xmlns:a16="http://schemas.microsoft.com/office/drawing/2014/main" id="{2948348D-3378-FE40-ABFF-3721AAF35DF1}"/>
              </a:ext>
            </a:extLst>
          </p:cNvPr>
          <p:cNvSpPr/>
          <p:nvPr/>
        </p:nvSpPr>
        <p:spPr>
          <a:xfrm>
            <a:off x="2185988" y="5352931"/>
            <a:ext cx="857250" cy="47811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400716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082F1E-FA33-EA43-9FF0-2C7442691100}"/>
              </a:ext>
            </a:extLst>
          </p:cNvPr>
          <p:cNvSpPr>
            <a:spLocks noGrp="1"/>
          </p:cNvSpPr>
          <p:nvPr>
            <p:ph type="title"/>
          </p:nvPr>
        </p:nvSpPr>
        <p:spPr>
          <a:xfrm>
            <a:off x="171450" y="1062430"/>
            <a:ext cx="11849100" cy="1325563"/>
          </a:xfrm>
        </p:spPr>
        <p:txBody>
          <a:bodyPr>
            <a:noAutofit/>
          </a:bodyPr>
          <a:lstStyle/>
          <a:p>
            <a:r>
              <a:rPr lang="es-ES" sz="9200" dirty="0">
                <a:latin typeface="Phosphate Inline" panose="02000506050000020004" pitchFamily="2" charset="77"/>
                <a:cs typeface="Phosphate Inline" panose="02000506050000020004" pitchFamily="2" charset="77"/>
              </a:rPr>
              <a:t>miércoles 17 DE JUNIO</a:t>
            </a:r>
          </a:p>
        </p:txBody>
      </p:sp>
      <p:sp>
        <p:nvSpPr>
          <p:cNvPr id="3" name="Marcador de contenido 2">
            <a:extLst>
              <a:ext uri="{FF2B5EF4-FFF2-40B4-BE49-F238E27FC236}">
                <a16:creationId xmlns:a16="http://schemas.microsoft.com/office/drawing/2014/main" id="{01D88D85-257C-964E-A96B-494789B97B23}"/>
              </a:ext>
            </a:extLst>
          </p:cNvPr>
          <p:cNvSpPr>
            <a:spLocks noGrp="1"/>
          </p:cNvSpPr>
          <p:nvPr>
            <p:ph idx="1"/>
          </p:nvPr>
        </p:nvSpPr>
        <p:spPr>
          <a:xfrm>
            <a:off x="2926556" y="5946775"/>
            <a:ext cx="5662613" cy="546100"/>
          </a:xfrm>
        </p:spPr>
        <p:txBody>
          <a:bodyPr/>
          <a:lstStyle/>
          <a:p>
            <a:pPr marL="0" indent="0">
              <a:buNone/>
            </a:pPr>
            <a:r>
              <a:rPr lang="es-ES" dirty="0"/>
              <a:t>CEIP INFANTA CRISTINA (El </a:t>
            </a:r>
            <a:r>
              <a:rPr lang="es-ES" dirty="0" err="1"/>
              <a:t>Provencio</a:t>
            </a:r>
            <a:r>
              <a:rPr lang="es-ES" dirty="0"/>
              <a:t>)</a:t>
            </a:r>
          </a:p>
        </p:txBody>
      </p:sp>
      <p:pic>
        <p:nvPicPr>
          <p:cNvPr id="5" name="Imagen 4">
            <a:extLst>
              <a:ext uri="{FF2B5EF4-FFF2-40B4-BE49-F238E27FC236}">
                <a16:creationId xmlns:a16="http://schemas.microsoft.com/office/drawing/2014/main" id="{92F8451D-89D8-1A4C-97D5-7A6FB9A10ED8}"/>
              </a:ext>
            </a:extLst>
          </p:cNvPr>
          <p:cNvPicPr>
            <a:picLocks noChangeAspect="1"/>
          </p:cNvPicPr>
          <p:nvPr/>
        </p:nvPicPr>
        <p:blipFill>
          <a:blip r:embed="rId2"/>
          <a:stretch>
            <a:fillRect/>
          </a:stretch>
        </p:blipFill>
        <p:spPr>
          <a:xfrm>
            <a:off x="4762499" y="2834479"/>
            <a:ext cx="2219325" cy="2219325"/>
          </a:xfrm>
          <a:prstGeom prst="rect">
            <a:avLst/>
          </a:prstGeom>
        </p:spPr>
      </p:pic>
    </p:spTree>
    <p:extLst>
      <p:ext uri="{BB962C8B-B14F-4D97-AF65-F5344CB8AC3E}">
        <p14:creationId xmlns:p14="http://schemas.microsoft.com/office/powerpoint/2010/main" val="4051858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E8D23D-7694-EA4C-9B9E-4E812CA69092}"/>
              </a:ext>
            </a:extLst>
          </p:cNvPr>
          <p:cNvSpPr>
            <a:spLocks noGrp="1"/>
          </p:cNvSpPr>
          <p:nvPr>
            <p:ph type="title"/>
          </p:nvPr>
        </p:nvSpPr>
        <p:spPr>
          <a:xfrm>
            <a:off x="363030" y="231371"/>
            <a:ext cx="10515600" cy="1325563"/>
          </a:xfrm>
        </p:spPr>
        <p:txBody>
          <a:bodyPr>
            <a:normAutofit/>
          </a:bodyPr>
          <a:lstStyle/>
          <a:p>
            <a:r>
              <a:rPr lang="es-ES" sz="6000" dirty="0">
                <a:latin typeface="Phosphate Inline" panose="02000506050000020004" pitchFamily="2" charset="77"/>
                <a:cs typeface="Phosphate Inline" panose="02000506050000020004" pitchFamily="2" charset="77"/>
              </a:rPr>
              <a:t> capturando POKEMON</a:t>
            </a:r>
          </a:p>
        </p:txBody>
      </p:sp>
      <p:pic>
        <p:nvPicPr>
          <p:cNvPr id="5" name="Imagen 4">
            <a:extLst>
              <a:ext uri="{FF2B5EF4-FFF2-40B4-BE49-F238E27FC236}">
                <a16:creationId xmlns:a16="http://schemas.microsoft.com/office/drawing/2014/main" id="{2A68D476-B186-5346-A8BF-6D73F0803FE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400531" y="42063"/>
            <a:ext cx="2506165" cy="1571625"/>
          </a:xfrm>
          <a:prstGeom prst="rect">
            <a:avLst/>
          </a:prstGeom>
        </p:spPr>
      </p:pic>
      <p:sp>
        <p:nvSpPr>
          <p:cNvPr id="7" name="CuadroTexto 6">
            <a:extLst>
              <a:ext uri="{FF2B5EF4-FFF2-40B4-BE49-F238E27FC236}">
                <a16:creationId xmlns:a16="http://schemas.microsoft.com/office/drawing/2014/main" id="{4CE8FA6C-0DE0-8549-98B1-0F8E25F05119}"/>
              </a:ext>
            </a:extLst>
          </p:cNvPr>
          <p:cNvSpPr txBox="1"/>
          <p:nvPr/>
        </p:nvSpPr>
        <p:spPr>
          <a:xfrm>
            <a:off x="3561429" y="1321356"/>
            <a:ext cx="3058722" cy="369332"/>
          </a:xfrm>
          <a:prstGeom prst="rect">
            <a:avLst/>
          </a:prstGeom>
          <a:noFill/>
        </p:spPr>
        <p:txBody>
          <a:bodyPr wrap="none" rtlCol="0">
            <a:spAutoFit/>
          </a:bodyPr>
          <a:lstStyle/>
          <a:p>
            <a:r>
              <a:rPr lang="es-ES" i="1" dirty="0"/>
              <a:t>“Demuestra todo lo que vales”</a:t>
            </a:r>
          </a:p>
        </p:txBody>
      </p:sp>
      <p:pic>
        <p:nvPicPr>
          <p:cNvPr id="9" name="Imagen 8">
            <a:extLst>
              <a:ext uri="{FF2B5EF4-FFF2-40B4-BE49-F238E27FC236}">
                <a16:creationId xmlns:a16="http://schemas.microsoft.com/office/drawing/2014/main" id="{8804F3EE-DC1A-454A-A32F-121C347A6CCE}"/>
              </a:ext>
            </a:extLst>
          </p:cNvPr>
          <p:cNvPicPr>
            <a:picLocks noChangeAspect="1"/>
          </p:cNvPicPr>
          <p:nvPr/>
        </p:nvPicPr>
        <p:blipFill>
          <a:blip r:embed="rId4"/>
          <a:stretch>
            <a:fillRect/>
          </a:stretch>
        </p:blipFill>
        <p:spPr>
          <a:xfrm>
            <a:off x="193992" y="1690688"/>
            <a:ext cx="2599377" cy="1437423"/>
          </a:xfrm>
          <a:prstGeom prst="rect">
            <a:avLst/>
          </a:prstGeom>
        </p:spPr>
      </p:pic>
      <p:pic>
        <p:nvPicPr>
          <p:cNvPr id="11" name="Imagen 10">
            <a:extLst>
              <a:ext uri="{FF2B5EF4-FFF2-40B4-BE49-F238E27FC236}">
                <a16:creationId xmlns:a16="http://schemas.microsoft.com/office/drawing/2014/main" id="{5B5F6EAB-2DF9-F143-B7F1-80B0D4595BD1}"/>
              </a:ext>
            </a:extLst>
          </p:cNvPr>
          <p:cNvPicPr>
            <a:picLocks noChangeAspect="1"/>
          </p:cNvPicPr>
          <p:nvPr/>
        </p:nvPicPr>
        <p:blipFill>
          <a:blip r:embed="rId5"/>
          <a:stretch>
            <a:fillRect/>
          </a:stretch>
        </p:blipFill>
        <p:spPr>
          <a:xfrm>
            <a:off x="3218304" y="1690688"/>
            <a:ext cx="2599377" cy="1437423"/>
          </a:xfrm>
          <a:prstGeom prst="rect">
            <a:avLst/>
          </a:prstGeom>
        </p:spPr>
      </p:pic>
      <p:pic>
        <p:nvPicPr>
          <p:cNvPr id="13" name="Imagen 12">
            <a:extLst>
              <a:ext uri="{FF2B5EF4-FFF2-40B4-BE49-F238E27FC236}">
                <a16:creationId xmlns:a16="http://schemas.microsoft.com/office/drawing/2014/main" id="{FE8D0AA8-BB8B-3D46-AA58-EA6E5028D2D5}"/>
              </a:ext>
            </a:extLst>
          </p:cNvPr>
          <p:cNvPicPr>
            <a:picLocks noChangeAspect="1"/>
          </p:cNvPicPr>
          <p:nvPr/>
        </p:nvPicPr>
        <p:blipFill>
          <a:blip r:embed="rId6"/>
          <a:stretch>
            <a:fillRect/>
          </a:stretch>
        </p:blipFill>
        <p:spPr>
          <a:xfrm>
            <a:off x="6201711" y="1690687"/>
            <a:ext cx="2635848" cy="1437424"/>
          </a:xfrm>
          <a:prstGeom prst="rect">
            <a:avLst/>
          </a:prstGeom>
        </p:spPr>
      </p:pic>
      <p:pic>
        <p:nvPicPr>
          <p:cNvPr id="15" name="Imagen 14">
            <a:extLst>
              <a:ext uri="{FF2B5EF4-FFF2-40B4-BE49-F238E27FC236}">
                <a16:creationId xmlns:a16="http://schemas.microsoft.com/office/drawing/2014/main" id="{41B1FC19-0D30-9F49-A871-936F83ADBAE4}"/>
              </a:ext>
            </a:extLst>
          </p:cNvPr>
          <p:cNvPicPr>
            <a:picLocks noChangeAspect="1"/>
          </p:cNvPicPr>
          <p:nvPr/>
        </p:nvPicPr>
        <p:blipFill>
          <a:blip r:embed="rId7"/>
          <a:stretch>
            <a:fillRect/>
          </a:stretch>
        </p:blipFill>
        <p:spPr>
          <a:xfrm>
            <a:off x="9260433" y="1690686"/>
            <a:ext cx="2593057" cy="1437425"/>
          </a:xfrm>
          <a:prstGeom prst="rect">
            <a:avLst/>
          </a:prstGeom>
        </p:spPr>
      </p:pic>
      <p:pic>
        <p:nvPicPr>
          <p:cNvPr id="17" name="Imagen 16">
            <a:extLst>
              <a:ext uri="{FF2B5EF4-FFF2-40B4-BE49-F238E27FC236}">
                <a16:creationId xmlns:a16="http://schemas.microsoft.com/office/drawing/2014/main" id="{499D5F33-04F9-F243-994E-BF1F3C9F7529}"/>
              </a:ext>
            </a:extLst>
          </p:cNvPr>
          <p:cNvPicPr>
            <a:picLocks noChangeAspect="1"/>
          </p:cNvPicPr>
          <p:nvPr/>
        </p:nvPicPr>
        <p:blipFill>
          <a:blip r:embed="rId8"/>
          <a:stretch>
            <a:fillRect/>
          </a:stretch>
        </p:blipFill>
        <p:spPr>
          <a:xfrm>
            <a:off x="9260432" y="3377463"/>
            <a:ext cx="2593057" cy="1437425"/>
          </a:xfrm>
          <a:prstGeom prst="rect">
            <a:avLst/>
          </a:prstGeom>
        </p:spPr>
      </p:pic>
      <p:pic>
        <p:nvPicPr>
          <p:cNvPr id="19" name="Imagen 18">
            <a:extLst>
              <a:ext uri="{FF2B5EF4-FFF2-40B4-BE49-F238E27FC236}">
                <a16:creationId xmlns:a16="http://schemas.microsoft.com/office/drawing/2014/main" id="{3C2315AD-13AA-6B44-B2AE-5CC051A8C146}"/>
              </a:ext>
            </a:extLst>
          </p:cNvPr>
          <p:cNvPicPr>
            <a:picLocks noChangeAspect="1"/>
          </p:cNvPicPr>
          <p:nvPr/>
        </p:nvPicPr>
        <p:blipFill>
          <a:blip r:embed="rId9"/>
          <a:stretch>
            <a:fillRect/>
          </a:stretch>
        </p:blipFill>
        <p:spPr>
          <a:xfrm>
            <a:off x="6201711" y="3377462"/>
            <a:ext cx="2635848" cy="1451161"/>
          </a:xfrm>
          <a:prstGeom prst="rect">
            <a:avLst/>
          </a:prstGeom>
        </p:spPr>
      </p:pic>
      <p:pic>
        <p:nvPicPr>
          <p:cNvPr id="21" name="Imagen 20">
            <a:extLst>
              <a:ext uri="{FF2B5EF4-FFF2-40B4-BE49-F238E27FC236}">
                <a16:creationId xmlns:a16="http://schemas.microsoft.com/office/drawing/2014/main" id="{0B37FD29-EBB8-AC46-B0B1-CADE52B34AA7}"/>
              </a:ext>
            </a:extLst>
          </p:cNvPr>
          <p:cNvPicPr>
            <a:picLocks noChangeAspect="1"/>
          </p:cNvPicPr>
          <p:nvPr/>
        </p:nvPicPr>
        <p:blipFill>
          <a:blip r:embed="rId10"/>
          <a:stretch>
            <a:fillRect/>
          </a:stretch>
        </p:blipFill>
        <p:spPr>
          <a:xfrm>
            <a:off x="3181833" y="3376614"/>
            <a:ext cx="2635848" cy="1448312"/>
          </a:xfrm>
          <a:prstGeom prst="rect">
            <a:avLst/>
          </a:prstGeom>
        </p:spPr>
      </p:pic>
      <p:pic>
        <p:nvPicPr>
          <p:cNvPr id="23" name="Imagen 22">
            <a:extLst>
              <a:ext uri="{FF2B5EF4-FFF2-40B4-BE49-F238E27FC236}">
                <a16:creationId xmlns:a16="http://schemas.microsoft.com/office/drawing/2014/main" id="{E85F87D4-4DDE-494D-9838-7059D4403E91}"/>
              </a:ext>
            </a:extLst>
          </p:cNvPr>
          <p:cNvPicPr>
            <a:picLocks noChangeAspect="1"/>
          </p:cNvPicPr>
          <p:nvPr/>
        </p:nvPicPr>
        <p:blipFill>
          <a:blip r:embed="rId11"/>
          <a:stretch>
            <a:fillRect/>
          </a:stretch>
        </p:blipFill>
        <p:spPr>
          <a:xfrm>
            <a:off x="193992" y="3439378"/>
            <a:ext cx="2635848" cy="1449318"/>
          </a:xfrm>
          <a:prstGeom prst="rect">
            <a:avLst/>
          </a:prstGeom>
        </p:spPr>
      </p:pic>
      <p:pic>
        <p:nvPicPr>
          <p:cNvPr id="25" name="Imagen 24">
            <a:extLst>
              <a:ext uri="{FF2B5EF4-FFF2-40B4-BE49-F238E27FC236}">
                <a16:creationId xmlns:a16="http://schemas.microsoft.com/office/drawing/2014/main" id="{D7C1CD18-1AC6-B541-A6FE-606F6CB13AD8}"/>
              </a:ext>
            </a:extLst>
          </p:cNvPr>
          <p:cNvPicPr>
            <a:picLocks noChangeAspect="1"/>
          </p:cNvPicPr>
          <p:nvPr/>
        </p:nvPicPr>
        <p:blipFill>
          <a:blip r:embed="rId12"/>
          <a:stretch>
            <a:fillRect/>
          </a:stretch>
        </p:blipFill>
        <p:spPr>
          <a:xfrm>
            <a:off x="221436" y="5065761"/>
            <a:ext cx="2608404" cy="1571625"/>
          </a:xfrm>
          <a:prstGeom prst="rect">
            <a:avLst/>
          </a:prstGeom>
        </p:spPr>
      </p:pic>
      <p:sp>
        <p:nvSpPr>
          <p:cNvPr id="26" name="CuadroTexto 25">
            <a:extLst>
              <a:ext uri="{FF2B5EF4-FFF2-40B4-BE49-F238E27FC236}">
                <a16:creationId xmlns:a16="http://schemas.microsoft.com/office/drawing/2014/main" id="{7F171626-58E5-A74F-98EE-EBBC8E586100}"/>
              </a:ext>
            </a:extLst>
          </p:cNvPr>
          <p:cNvSpPr txBox="1"/>
          <p:nvPr/>
        </p:nvSpPr>
        <p:spPr>
          <a:xfrm>
            <a:off x="3060516" y="4924652"/>
            <a:ext cx="3141196" cy="1600438"/>
          </a:xfrm>
          <a:prstGeom prst="rect">
            <a:avLst/>
          </a:prstGeom>
          <a:noFill/>
        </p:spPr>
        <p:txBody>
          <a:bodyPr wrap="square" rtlCol="0">
            <a:spAutoFit/>
          </a:bodyPr>
          <a:lstStyle/>
          <a:p>
            <a:r>
              <a:rPr lang="es-ES" sz="1400" dirty="0"/>
              <a:t>¿Estáis preparados? Pues adelante, podréis empezar desde el MIÉRCOLES 17 de JUNIO hasta el DOMINGO 21 de JUNIO (ambos incluidos).</a:t>
            </a:r>
          </a:p>
          <a:p>
            <a:r>
              <a:rPr lang="es-ES" sz="1400" dirty="0"/>
              <a:t> </a:t>
            </a:r>
          </a:p>
          <a:p>
            <a:r>
              <a:rPr lang="es-ES" sz="1400" dirty="0"/>
              <a:t>En este enlace se encuentra el mapa con la situación de los 18 códigos QR:  </a:t>
            </a:r>
            <a:r>
              <a:rPr lang="es-ES" sz="1400" dirty="0">
                <a:hlinkClick r:id="rId13"/>
              </a:rPr>
              <a:t>MAPA</a:t>
            </a:r>
            <a:endParaRPr lang="es-ES" sz="1400" dirty="0"/>
          </a:p>
        </p:txBody>
      </p:sp>
      <p:sp>
        <p:nvSpPr>
          <p:cNvPr id="27" name="CuadroTexto 26">
            <a:extLst>
              <a:ext uri="{FF2B5EF4-FFF2-40B4-BE49-F238E27FC236}">
                <a16:creationId xmlns:a16="http://schemas.microsoft.com/office/drawing/2014/main" id="{85B666E4-70CB-AE4C-8328-1BA8067D991A}"/>
              </a:ext>
            </a:extLst>
          </p:cNvPr>
          <p:cNvSpPr txBox="1"/>
          <p:nvPr/>
        </p:nvSpPr>
        <p:spPr>
          <a:xfrm>
            <a:off x="6398715" y="4888696"/>
            <a:ext cx="5571849" cy="2000548"/>
          </a:xfrm>
          <a:prstGeom prst="rect">
            <a:avLst/>
          </a:prstGeom>
          <a:noFill/>
        </p:spPr>
        <p:txBody>
          <a:bodyPr wrap="square" rtlCol="0">
            <a:spAutoFit/>
          </a:bodyPr>
          <a:lstStyle/>
          <a:p>
            <a:r>
              <a:rPr lang="es-ES" sz="1000" b="1" dirty="0"/>
              <a:t>NORMAS A CUMPLIR:</a:t>
            </a:r>
            <a:endParaRPr lang="es-ES" sz="1000" dirty="0"/>
          </a:p>
          <a:p>
            <a:r>
              <a:rPr lang="es-ES" sz="1000" dirty="0"/>
              <a:t> </a:t>
            </a:r>
          </a:p>
          <a:p>
            <a:pPr lvl="0"/>
            <a:r>
              <a:rPr lang="es-ES" sz="1000" dirty="0"/>
              <a:t>No tocar ni arrancar las pistas (los códigos QR) </a:t>
            </a:r>
          </a:p>
          <a:p>
            <a:pPr lvl="0"/>
            <a:r>
              <a:rPr lang="es-ES" sz="1000" dirty="0"/>
              <a:t>Es un juego para divertirnos y aprender a manejar mapas, así como para orientarnos.</a:t>
            </a:r>
          </a:p>
          <a:p>
            <a:pPr lvl="0"/>
            <a:r>
              <a:rPr lang="es-ES" sz="1000" dirty="0"/>
              <a:t>Si por alguna razón alguna pista desapareciera, debéis comunicarlo rápidamente (vía mensaje, llamada, email, en mi casa…) para que restauremos la pista lo más rápidamente posible.</a:t>
            </a:r>
          </a:p>
          <a:p>
            <a:pPr lvl="0"/>
            <a:r>
              <a:rPr lang="es-ES" sz="1000" dirty="0"/>
              <a:t>Podéis hacerlo en familia/grupo, ya que servirá para dar un paseo agradable.</a:t>
            </a:r>
          </a:p>
          <a:p>
            <a:pPr lvl="0"/>
            <a:r>
              <a:rPr lang="es-ES" sz="1000" dirty="0"/>
              <a:t>Se puede hacer andando o utilizando cualquier medio no motorizado.</a:t>
            </a:r>
          </a:p>
          <a:p>
            <a:pPr lvl="0"/>
            <a:r>
              <a:rPr lang="es-ES" sz="1000" dirty="0"/>
              <a:t>Llevad las medidas de seguridad oportunas: guantes y mascarilla.</a:t>
            </a:r>
          </a:p>
          <a:p>
            <a:pPr lvl="0"/>
            <a:r>
              <a:rPr lang="es-ES" sz="1000" dirty="0"/>
              <a:t>Será necesario solamente el móvil, con las aplicaciones de NATURANDO y CÓDIGO QR, así como el enlace de GOOGLE MAPS que os proporcionamos.</a:t>
            </a:r>
          </a:p>
          <a:p>
            <a:endParaRPr lang="es-ES" sz="1400" dirty="0"/>
          </a:p>
        </p:txBody>
      </p:sp>
      <p:sp>
        <p:nvSpPr>
          <p:cNvPr id="28" name="Rectángulo 27">
            <a:extLst>
              <a:ext uri="{FF2B5EF4-FFF2-40B4-BE49-F238E27FC236}">
                <a16:creationId xmlns:a16="http://schemas.microsoft.com/office/drawing/2014/main" id="{2C313291-CC8E-7148-9EE0-00B1F444A6DE}"/>
              </a:ext>
            </a:extLst>
          </p:cNvPr>
          <p:cNvSpPr/>
          <p:nvPr/>
        </p:nvSpPr>
        <p:spPr>
          <a:xfrm>
            <a:off x="6398715" y="4888696"/>
            <a:ext cx="5507981" cy="18550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30" name="Conector recto de flecha 29">
            <a:extLst>
              <a:ext uri="{FF2B5EF4-FFF2-40B4-BE49-F238E27FC236}">
                <a16:creationId xmlns:a16="http://schemas.microsoft.com/office/drawing/2014/main" id="{1B32252D-6233-1F4A-BDE4-60A42B901CD6}"/>
              </a:ext>
            </a:extLst>
          </p:cNvPr>
          <p:cNvCxnSpPr>
            <a:stCxn id="9" idx="3"/>
            <a:endCxn id="11" idx="1"/>
          </p:cNvCxnSpPr>
          <p:nvPr/>
        </p:nvCxnSpPr>
        <p:spPr>
          <a:xfrm>
            <a:off x="2793369" y="2409400"/>
            <a:ext cx="4249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Conector recto de flecha 30">
            <a:extLst>
              <a:ext uri="{FF2B5EF4-FFF2-40B4-BE49-F238E27FC236}">
                <a16:creationId xmlns:a16="http://schemas.microsoft.com/office/drawing/2014/main" id="{47721076-5A57-C541-8054-A68310795E49}"/>
              </a:ext>
            </a:extLst>
          </p:cNvPr>
          <p:cNvCxnSpPr/>
          <p:nvPr/>
        </p:nvCxnSpPr>
        <p:spPr>
          <a:xfrm>
            <a:off x="5776776" y="2399450"/>
            <a:ext cx="4249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Conector recto de flecha 31">
            <a:extLst>
              <a:ext uri="{FF2B5EF4-FFF2-40B4-BE49-F238E27FC236}">
                <a16:creationId xmlns:a16="http://schemas.microsoft.com/office/drawing/2014/main" id="{F514FAEA-77F4-8B43-883F-1A242424846C}"/>
              </a:ext>
            </a:extLst>
          </p:cNvPr>
          <p:cNvCxnSpPr/>
          <p:nvPr/>
        </p:nvCxnSpPr>
        <p:spPr>
          <a:xfrm>
            <a:off x="8835497" y="2379550"/>
            <a:ext cx="4249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Conector recto de flecha 32">
            <a:extLst>
              <a:ext uri="{FF2B5EF4-FFF2-40B4-BE49-F238E27FC236}">
                <a16:creationId xmlns:a16="http://schemas.microsoft.com/office/drawing/2014/main" id="{264C9A0E-6778-1641-98DE-94D17C2CAAD5}"/>
              </a:ext>
            </a:extLst>
          </p:cNvPr>
          <p:cNvCxnSpPr>
            <a:cxnSpLocks/>
          </p:cNvCxnSpPr>
          <p:nvPr/>
        </p:nvCxnSpPr>
        <p:spPr>
          <a:xfrm>
            <a:off x="10398669" y="2899511"/>
            <a:ext cx="0" cy="4316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Conector recto de flecha 34">
            <a:extLst>
              <a:ext uri="{FF2B5EF4-FFF2-40B4-BE49-F238E27FC236}">
                <a16:creationId xmlns:a16="http://schemas.microsoft.com/office/drawing/2014/main" id="{71B18A5D-792C-B54C-A9E1-011734729704}"/>
              </a:ext>
            </a:extLst>
          </p:cNvPr>
          <p:cNvCxnSpPr>
            <a:cxnSpLocks/>
          </p:cNvCxnSpPr>
          <p:nvPr/>
        </p:nvCxnSpPr>
        <p:spPr>
          <a:xfrm flipH="1">
            <a:off x="8738688" y="4069386"/>
            <a:ext cx="52174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Conector recto de flecha 36">
            <a:extLst>
              <a:ext uri="{FF2B5EF4-FFF2-40B4-BE49-F238E27FC236}">
                <a16:creationId xmlns:a16="http://schemas.microsoft.com/office/drawing/2014/main" id="{13BEE321-E1C3-5249-A0E7-90EB07C01ACA}"/>
              </a:ext>
            </a:extLst>
          </p:cNvPr>
          <p:cNvCxnSpPr>
            <a:cxnSpLocks/>
          </p:cNvCxnSpPr>
          <p:nvPr/>
        </p:nvCxnSpPr>
        <p:spPr>
          <a:xfrm flipH="1">
            <a:off x="5876971" y="4069386"/>
            <a:ext cx="52174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Conector recto de flecha 37">
            <a:extLst>
              <a:ext uri="{FF2B5EF4-FFF2-40B4-BE49-F238E27FC236}">
                <a16:creationId xmlns:a16="http://schemas.microsoft.com/office/drawing/2014/main" id="{C6502C5B-3B56-7A4A-9472-0FC71117A4B0}"/>
              </a:ext>
            </a:extLst>
          </p:cNvPr>
          <p:cNvCxnSpPr>
            <a:cxnSpLocks/>
          </p:cNvCxnSpPr>
          <p:nvPr/>
        </p:nvCxnSpPr>
        <p:spPr>
          <a:xfrm flipH="1">
            <a:off x="2789099" y="4236073"/>
            <a:ext cx="52174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Conector recto de flecha 38">
            <a:extLst>
              <a:ext uri="{FF2B5EF4-FFF2-40B4-BE49-F238E27FC236}">
                <a16:creationId xmlns:a16="http://schemas.microsoft.com/office/drawing/2014/main" id="{4B145150-0835-8041-A37D-49217FA17CEE}"/>
              </a:ext>
            </a:extLst>
          </p:cNvPr>
          <p:cNvCxnSpPr>
            <a:cxnSpLocks/>
          </p:cNvCxnSpPr>
          <p:nvPr/>
        </p:nvCxnSpPr>
        <p:spPr>
          <a:xfrm>
            <a:off x="1241286" y="4777459"/>
            <a:ext cx="0" cy="4597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CuadroTexto 41">
            <a:extLst>
              <a:ext uri="{FF2B5EF4-FFF2-40B4-BE49-F238E27FC236}">
                <a16:creationId xmlns:a16="http://schemas.microsoft.com/office/drawing/2014/main" id="{966A4845-1B1C-AF46-98CD-4068031D6A81}"/>
              </a:ext>
            </a:extLst>
          </p:cNvPr>
          <p:cNvSpPr txBox="1"/>
          <p:nvPr/>
        </p:nvSpPr>
        <p:spPr>
          <a:xfrm>
            <a:off x="271463" y="1428750"/>
            <a:ext cx="301686" cy="369332"/>
          </a:xfrm>
          <a:prstGeom prst="rect">
            <a:avLst/>
          </a:prstGeom>
          <a:noFill/>
        </p:spPr>
        <p:txBody>
          <a:bodyPr wrap="none" rtlCol="0">
            <a:spAutoFit/>
          </a:bodyPr>
          <a:lstStyle/>
          <a:p>
            <a:r>
              <a:rPr lang="es-ES" dirty="0"/>
              <a:t>1</a:t>
            </a:r>
          </a:p>
        </p:txBody>
      </p:sp>
      <p:sp>
        <p:nvSpPr>
          <p:cNvPr id="43" name="CuadroTexto 42">
            <a:extLst>
              <a:ext uri="{FF2B5EF4-FFF2-40B4-BE49-F238E27FC236}">
                <a16:creationId xmlns:a16="http://schemas.microsoft.com/office/drawing/2014/main" id="{E1718589-FF01-3742-9AC3-90056D0C0B95}"/>
              </a:ext>
            </a:extLst>
          </p:cNvPr>
          <p:cNvSpPr txBox="1"/>
          <p:nvPr/>
        </p:nvSpPr>
        <p:spPr>
          <a:xfrm>
            <a:off x="3145535" y="1536156"/>
            <a:ext cx="301686" cy="369332"/>
          </a:xfrm>
          <a:prstGeom prst="rect">
            <a:avLst/>
          </a:prstGeom>
          <a:noFill/>
        </p:spPr>
        <p:txBody>
          <a:bodyPr wrap="none" rtlCol="0">
            <a:spAutoFit/>
          </a:bodyPr>
          <a:lstStyle/>
          <a:p>
            <a:r>
              <a:rPr lang="es-ES" dirty="0"/>
              <a:t>2</a:t>
            </a:r>
          </a:p>
        </p:txBody>
      </p:sp>
      <p:sp>
        <p:nvSpPr>
          <p:cNvPr id="44" name="CuadroTexto 43">
            <a:extLst>
              <a:ext uri="{FF2B5EF4-FFF2-40B4-BE49-F238E27FC236}">
                <a16:creationId xmlns:a16="http://schemas.microsoft.com/office/drawing/2014/main" id="{58F5CD9F-801F-0049-9068-BE5BD3E1AB56}"/>
              </a:ext>
            </a:extLst>
          </p:cNvPr>
          <p:cNvSpPr txBox="1"/>
          <p:nvPr/>
        </p:nvSpPr>
        <p:spPr>
          <a:xfrm>
            <a:off x="6102294" y="1617429"/>
            <a:ext cx="301686" cy="369332"/>
          </a:xfrm>
          <a:prstGeom prst="rect">
            <a:avLst/>
          </a:prstGeom>
          <a:noFill/>
        </p:spPr>
        <p:txBody>
          <a:bodyPr wrap="none" rtlCol="0">
            <a:spAutoFit/>
          </a:bodyPr>
          <a:lstStyle/>
          <a:p>
            <a:r>
              <a:rPr lang="es-ES" dirty="0"/>
              <a:t>3</a:t>
            </a:r>
          </a:p>
        </p:txBody>
      </p:sp>
      <p:sp>
        <p:nvSpPr>
          <p:cNvPr id="45" name="CuadroTexto 44">
            <a:extLst>
              <a:ext uri="{FF2B5EF4-FFF2-40B4-BE49-F238E27FC236}">
                <a16:creationId xmlns:a16="http://schemas.microsoft.com/office/drawing/2014/main" id="{DD225998-7CF1-BC48-B39E-FD2AF5C1B46B}"/>
              </a:ext>
            </a:extLst>
          </p:cNvPr>
          <p:cNvSpPr txBox="1"/>
          <p:nvPr/>
        </p:nvSpPr>
        <p:spPr>
          <a:xfrm>
            <a:off x="9167849" y="1542926"/>
            <a:ext cx="301686" cy="369332"/>
          </a:xfrm>
          <a:prstGeom prst="rect">
            <a:avLst/>
          </a:prstGeom>
          <a:noFill/>
        </p:spPr>
        <p:txBody>
          <a:bodyPr wrap="none" rtlCol="0">
            <a:spAutoFit/>
          </a:bodyPr>
          <a:lstStyle/>
          <a:p>
            <a:r>
              <a:rPr lang="es-ES" dirty="0"/>
              <a:t>4</a:t>
            </a:r>
          </a:p>
        </p:txBody>
      </p:sp>
      <p:sp>
        <p:nvSpPr>
          <p:cNvPr id="46" name="CuadroTexto 45">
            <a:extLst>
              <a:ext uri="{FF2B5EF4-FFF2-40B4-BE49-F238E27FC236}">
                <a16:creationId xmlns:a16="http://schemas.microsoft.com/office/drawing/2014/main" id="{3F650198-9EB0-5C4F-AE0B-AB090D3C77B3}"/>
              </a:ext>
            </a:extLst>
          </p:cNvPr>
          <p:cNvSpPr txBox="1"/>
          <p:nvPr/>
        </p:nvSpPr>
        <p:spPr>
          <a:xfrm>
            <a:off x="9184639" y="3201098"/>
            <a:ext cx="301686" cy="369332"/>
          </a:xfrm>
          <a:prstGeom prst="rect">
            <a:avLst/>
          </a:prstGeom>
          <a:noFill/>
        </p:spPr>
        <p:txBody>
          <a:bodyPr wrap="none" rtlCol="0">
            <a:spAutoFit/>
          </a:bodyPr>
          <a:lstStyle/>
          <a:p>
            <a:r>
              <a:rPr lang="es-ES" dirty="0"/>
              <a:t>5</a:t>
            </a:r>
          </a:p>
        </p:txBody>
      </p:sp>
      <p:sp>
        <p:nvSpPr>
          <p:cNvPr id="47" name="CuadroTexto 46">
            <a:extLst>
              <a:ext uri="{FF2B5EF4-FFF2-40B4-BE49-F238E27FC236}">
                <a16:creationId xmlns:a16="http://schemas.microsoft.com/office/drawing/2014/main" id="{81B88FAE-5E8E-504B-AC51-80D791EFA275}"/>
              </a:ext>
            </a:extLst>
          </p:cNvPr>
          <p:cNvSpPr txBox="1"/>
          <p:nvPr/>
        </p:nvSpPr>
        <p:spPr>
          <a:xfrm>
            <a:off x="6180770" y="3186411"/>
            <a:ext cx="301686" cy="369332"/>
          </a:xfrm>
          <a:prstGeom prst="rect">
            <a:avLst/>
          </a:prstGeom>
          <a:noFill/>
        </p:spPr>
        <p:txBody>
          <a:bodyPr wrap="none" rtlCol="0">
            <a:spAutoFit/>
          </a:bodyPr>
          <a:lstStyle/>
          <a:p>
            <a:r>
              <a:rPr lang="es-ES" dirty="0"/>
              <a:t>6</a:t>
            </a:r>
          </a:p>
        </p:txBody>
      </p:sp>
      <p:sp>
        <p:nvSpPr>
          <p:cNvPr id="48" name="CuadroTexto 47">
            <a:extLst>
              <a:ext uri="{FF2B5EF4-FFF2-40B4-BE49-F238E27FC236}">
                <a16:creationId xmlns:a16="http://schemas.microsoft.com/office/drawing/2014/main" id="{9CF1D253-2882-CB43-B3A5-AF22E04EF822}"/>
              </a:ext>
            </a:extLst>
          </p:cNvPr>
          <p:cNvSpPr txBox="1"/>
          <p:nvPr/>
        </p:nvSpPr>
        <p:spPr>
          <a:xfrm>
            <a:off x="3101870" y="3201098"/>
            <a:ext cx="301686" cy="369332"/>
          </a:xfrm>
          <a:prstGeom prst="rect">
            <a:avLst/>
          </a:prstGeom>
          <a:noFill/>
        </p:spPr>
        <p:txBody>
          <a:bodyPr wrap="none" rtlCol="0">
            <a:spAutoFit/>
          </a:bodyPr>
          <a:lstStyle/>
          <a:p>
            <a:r>
              <a:rPr lang="es-ES" dirty="0"/>
              <a:t>7</a:t>
            </a:r>
          </a:p>
        </p:txBody>
      </p:sp>
      <p:sp>
        <p:nvSpPr>
          <p:cNvPr id="49" name="CuadroTexto 48">
            <a:extLst>
              <a:ext uri="{FF2B5EF4-FFF2-40B4-BE49-F238E27FC236}">
                <a16:creationId xmlns:a16="http://schemas.microsoft.com/office/drawing/2014/main" id="{5B3F6829-21A9-264D-AD36-E69C0D3A7C9B}"/>
              </a:ext>
            </a:extLst>
          </p:cNvPr>
          <p:cNvSpPr txBox="1"/>
          <p:nvPr/>
        </p:nvSpPr>
        <p:spPr>
          <a:xfrm>
            <a:off x="221436" y="3233956"/>
            <a:ext cx="301686" cy="369332"/>
          </a:xfrm>
          <a:prstGeom prst="rect">
            <a:avLst/>
          </a:prstGeom>
          <a:noFill/>
        </p:spPr>
        <p:txBody>
          <a:bodyPr wrap="none" rtlCol="0">
            <a:spAutoFit/>
          </a:bodyPr>
          <a:lstStyle/>
          <a:p>
            <a:r>
              <a:rPr lang="es-ES" dirty="0"/>
              <a:t>8</a:t>
            </a:r>
          </a:p>
        </p:txBody>
      </p:sp>
      <p:sp>
        <p:nvSpPr>
          <p:cNvPr id="50" name="CuadroTexto 49">
            <a:extLst>
              <a:ext uri="{FF2B5EF4-FFF2-40B4-BE49-F238E27FC236}">
                <a16:creationId xmlns:a16="http://schemas.microsoft.com/office/drawing/2014/main" id="{2E14A614-F719-D442-B279-37847600BA41}"/>
              </a:ext>
            </a:extLst>
          </p:cNvPr>
          <p:cNvSpPr txBox="1"/>
          <p:nvPr/>
        </p:nvSpPr>
        <p:spPr>
          <a:xfrm>
            <a:off x="180116" y="4888696"/>
            <a:ext cx="301686" cy="369332"/>
          </a:xfrm>
          <a:prstGeom prst="rect">
            <a:avLst/>
          </a:prstGeom>
          <a:noFill/>
        </p:spPr>
        <p:txBody>
          <a:bodyPr wrap="none" rtlCol="0">
            <a:spAutoFit/>
          </a:bodyPr>
          <a:lstStyle/>
          <a:p>
            <a:r>
              <a:rPr lang="es-ES" dirty="0"/>
              <a:t>9</a:t>
            </a:r>
          </a:p>
        </p:txBody>
      </p:sp>
    </p:spTree>
    <p:extLst>
      <p:ext uri="{BB962C8B-B14F-4D97-AF65-F5344CB8AC3E}">
        <p14:creationId xmlns:p14="http://schemas.microsoft.com/office/powerpoint/2010/main" val="3545764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13F3271-3862-414C-8155-680FC7FA102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552519" y="1883465"/>
            <a:ext cx="6052662" cy="4591217"/>
          </a:xfrm>
          <a:prstGeom prst="rect">
            <a:avLst/>
          </a:prstGeom>
        </p:spPr>
      </p:pic>
      <p:sp>
        <p:nvSpPr>
          <p:cNvPr id="2" name="Título 1">
            <a:extLst>
              <a:ext uri="{FF2B5EF4-FFF2-40B4-BE49-F238E27FC236}">
                <a16:creationId xmlns:a16="http://schemas.microsoft.com/office/drawing/2014/main" id="{62DF97F1-9586-0148-B01F-10D5F19A3FF0}"/>
              </a:ext>
            </a:extLst>
          </p:cNvPr>
          <p:cNvSpPr>
            <a:spLocks noGrp="1"/>
          </p:cNvSpPr>
          <p:nvPr>
            <p:ph type="title"/>
          </p:nvPr>
        </p:nvSpPr>
        <p:spPr>
          <a:xfrm>
            <a:off x="1117600" y="314325"/>
            <a:ext cx="10515600" cy="1325563"/>
          </a:xfrm>
        </p:spPr>
        <p:txBody>
          <a:bodyPr>
            <a:noAutofit/>
          </a:bodyPr>
          <a:lstStyle/>
          <a:p>
            <a:r>
              <a:rPr lang="es-ES" sz="8800" dirty="0">
                <a:latin typeface="Phosphate Inline" panose="02000506050000020004" pitchFamily="2" charset="77"/>
                <a:cs typeface="Phosphate Inline" panose="02000506050000020004" pitchFamily="2" charset="77"/>
              </a:rPr>
              <a:t>INGLÉS infantil</a:t>
            </a:r>
            <a:endParaRPr lang="es-ES" sz="8800" dirty="0"/>
          </a:p>
        </p:txBody>
      </p:sp>
      <p:sp>
        <p:nvSpPr>
          <p:cNvPr id="3" name="CuadroTexto 2">
            <a:extLst>
              <a:ext uri="{FF2B5EF4-FFF2-40B4-BE49-F238E27FC236}">
                <a16:creationId xmlns:a16="http://schemas.microsoft.com/office/drawing/2014/main" id="{B022A918-2228-0346-B3F6-3E08F03B92C0}"/>
              </a:ext>
            </a:extLst>
          </p:cNvPr>
          <p:cNvSpPr txBox="1"/>
          <p:nvPr/>
        </p:nvSpPr>
        <p:spPr>
          <a:xfrm>
            <a:off x="1386919" y="1621855"/>
            <a:ext cx="4165600" cy="523220"/>
          </a:xfrm>
          <a:prstGeom prst="rect">
            <a:avLst/>
          </a:prstGeom>
          <a:noFill/>
        </p:spPr>
        <p:txBody>
          <a:bodyPr wrap="square" rtlCol="0">
            <a:spAutoFit/>
          </a:bodyPr>
          <a:lstStyle/>
          <a:p>
            <a:r>
              <a:rPr lang="es-ES" sz="2800" b="1" dirty="0">
                <a:solidFill>
                  <a:schemeClr val="accent4">
                    <a:lumMod val="75000"/>
                  </a:schemeClr>
                </a:solidFill>
              </a:rPr>
              <a:t>LET´S DRAW BABY SHARK! </a:t>
            </a:r>
            <a:endParaRPr lang="es-ES" sz="2800" dirty="0">
              <a:solidFill>
                <a:schemeClr val="accent4">
                  <a:lumMod val="75000"/>
                </a:schemeClr>
              </a:solidFill>
            </a:endParaRPr>
          </a:p>
        </p:txBody>
      </p:sp>
      <p:sp>
        <p:nvSpPr>
          <p:cNvPr id="7" name="CuadroTexto 6">
            <a:extLst>
              <a:ext uri="{FF2B5EF4-FFF2-40B4-BE49-F238E27FC236}">
                <a16:creationId xmlns:a16="http://schemas.microsoft.com/office/drawing/2014/main" id="{60BA3331-D0C8-2542-B5E4-70FEA28FFF94}"/>
              </a:ext>
            </a:extLst>
          </p:cNvPr>
          <p:cNvSpPr txBox="1"/>
          <p:nvPr/>
        </p:nvSpPr>
        <p:spPr>
          <a:xfrm>
            <a:off x="1545669" y="3521954"/>
            <a:ext cx="4165600" cy="369332"/>
          </a:xfrm>
          <a:prstGeom prst="rect">
            <a:avLst/>
          </a:prstGeom>
          <a:noFill/>
        </p:spPr>
        <p:txBody>
          <a:bodyPr wrap="square" rtlCol="0">
            <a:spAutoFit/>
          </a:bodyPr>
          <a:lstStyle/>
          <a:p>
            <a:r>
              <a:rPr lang="es-ES" dirty="0">
                <a:hlinkClick r:id="rId4"/>
              </a:rPr>
              <a:t>HOW TO DRAW BABY SHARK</a:t>
            </a:r>
            <a:endParaRPr lang="es-ES" dirty="0"/>
          </a:p>
        </p:txBody>
      </p:sp>
      <p:sp>
        <p:nvSpPr>
          <p:cNvPr id="8" name="Flecha abajo 7">
            <a:extLst>
              <a:ext uri="{FF2B5EF4-FFF2-40B4-BE49-F238E27FC236}">
                <a16:creationId xmlns:a16="http://schemas.microsoft.com/office/drawing/2014/main" id="{2EEB1570-6CD6-744F-8924-C4069C323AFA}"/>
              </a:ext>
            </a:extLst>
          </p:cNvPr>
          <p:cNvSpPr/>
          <p:nvPr/>
        </p:nvSpPr>
        <p:spPr>
          <a:xfrm>
            <a:off x="2529919" y="2193047"/>
            <a:ext cx="939800" cy="11430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FFFF00"/>
              </a:solidFill>
            </a:endParaRPr>
          </a:p>
        </p:txBody>
      </p:sp>
    </p:spTree>
    <p:extLst>
      <p:ext uri="{BB962C8B-B14F-4D97-AF65-F5344CB8AC3E}">
        <p14:creationId xmlns:p14="http://schemas.microsoft.com/office/powerpoint/2010/main" val="3739730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DF97F1-9586-0148-B01F-10D5F19A3FF0}"/>
              </a:ext>
            </a:extLst>
          </p:cNvPr>
          <p:cNvSpPr>
            <a:spLocks noGrp="1"/>
          </p:cNvSpPr>
          <p:nvPr>
            <p:ph type="title"/>
          </p:nvPr>
        </p:nvSpPr>
        <p:spPr/>
        <p:txBody>
          <a:bodyPr>
            <a:noAutofit/>
          </a:bodyPr>
          <a:lstStyle/>
          <a:p>
            <a:r>
              <a:rPr lang="es-ES" sz="8800" dirty="0">
                <a:latin typeface="Phosphate Inline" panose="02000506050000020004" pitchFamily="2" charset="77"/>
                <a:cs typeface="Phosphate Inline" panose="02000506050000020004" pitchFamily="2" charset="77"/>
              </a:rPr>
              <a:t>INGLÉS 1º PRIMARIA</a:t>
            </a:r>
            <a:endParaRPr lang="es-ES" sz="8800" dirty="0"/>
          </a:p>
        </p:txBody>
      </p:sp>
      <p:sp>
        <p:nvSpPr>
          <p:cNvPr id="3" name="CuadroTexto 2">
            <a:extLst>
              <a:ext uri="{FF2B5EF4-FFF2-40B4-BE49-F238E27FC236}">
                <a16:creationId xmlns:a16="http://schemas.microsoft.com/office/drawing/2014/main" id="{C2661DE4-F310-E849-BD92-003E742AA1FD}"/>
              </a:ext>
            </a:extLst>
          </p:cNvPr>
          <p:cNvSpPr txBox="1"/>
          <p:nvPr/>
        </p:nvSpPr>
        <p:spPr>
          <a:xfrm>
            <a:off x="838200" y="1448141"/>
            <a:ext cx="2076209" cy="707886"/>
          </a:xfrm>
          <a:prstGeom prst="rect">
            <a:avLst/>
          </a:prstGeom>
          <a:noFill/>
        </p:spPr>
        <p:txBody>
          <a:bodyPr wrap="none" rtlCol="0">
            <a:spAutoFit/>
          </a:bodyPr>
          <a:lstStyle/>
          <a:p>
            <a:r>
              <a:rPr lang="es-ES" sz="4000" i="1" dirty="0">
                <a:highlight>
                  <a:srgbClr val="FF00FF"/>
                </a:highlight>
                <a:latin typeface="Stencil" pitchFamily="82" charset="77"/>
              </a:rPr>
              <a:t>QUIZZIZ</a:t>
            </a:r>
          </a:p>
        </p:txBody>
      </p:sp>
      <p:grpSp>
        <p:nvGrpSpPr>
          <p:cNvPr id="15" name="Grupo 14">
            <a:extLst>
              <a:ext uri="{FF2B5EF4-FFF2-40B4-BE49-F238E27FC236}">
                <a16:creationId xmlns:a16="http://schemas.microsoft.com/office/drawing/2014/main" id="{3FE01DD0-AB45-A74C-8C88-19B4B90E8416}"/>
              </a:ext>
            </a:extLst>
          </p:cNvPr>
          <p:cNvGrpSpPr/>
          <p:nvPr/>
        </p:nvGrpSpPr>
        <p:grpSpPr>
          <a:xfrm>
            <a:off x="473327" y="3167423"/>
            <a:ext cx="4921624" cy="2895926"/>
            <a:chOff x="3240741" y="2267745"/>
            <a:chExt cx="4921624" cy="2895926"/>
          </a:xfrm>
          <a:solidFill>
            <a:schemeClr val="accent4">
              <a:lumMod val="60000"/>
              <a:lumOff val="40000"/>
            </a:schemeClr>
          </a:solidFill>
        </p:grpSpPr>
        <p:sp>
          <p:nvSpPr>
            <p:cNvPr id="5" name="Estrella de 5 puntas 4">
              <a:extLst>
                <a:ext uri="{FF2B5EF4-FFF2-40B4-BE49-F238E27FC236}">
                  <a16:creationId xmlns:a16="http://schemas.microsoft.com/office/drawing/2014/main" id="{7E1BABE3-CC86-174C-B715-68ED99ED898E}"/>
                </a:ext>
              </a:extLst>
            </p:cNvPr>
            <p:cNvSpPr/>
            <p:nvPr/>
          </p:nvSpPr>
          <p:spPr>
            <a:xfrm>
              <a:off x="3240741" y="2267745"/>
              <a:ext cx="4921624" cy="2895926"/>
            </a:xfrm>
            <a:prstGeom prst="star5">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a:extLst>
                <a:ext uri="{FF2B5EF4-FFF2-40B4-BE49-F238E27FC236}">
                  <a16:creationId xmlns:a16="http://schemas.microsoft.com/office/drawing/2014/main" id="{5CDFCF12-36D1-614A-9A3D-B863AF2EC0D3}"/>
                </a:ext>
              </a:extLst>
            </p:cNvPr>
            <p:cNvSpPr txBox="1"/>
            <p:nvPr/>
          </p:nvSpPr>
          <p:spPr>
            <a:xfrm>
              <a:off x="4114800" y="3429000"/>
              <a:ext cx="2942226" cy="350898"/>
            </a:xfrm>
            <a:prstGeom prst="rect">
              <a:avLst/>
            </a:prstGeom>
            <a:grpFill/>
          </p:spPr>
          <p:txBody>
            <a:bodyPr wrap="square" rtlCol="0">
              <a:spAutoFit/>
            </a:bodyPr>
            <a:lstStyle/>
            <a:p>
              <a:r>
                <a:rPr lang="es-ES" sz="1600" dirty="0">
                  <a:hlinkClick r:id="rId2"/>
                </a:rPr>
                <a:t>PINCHA AQUÍ PARA IR AL QUIZZIZ</a:t>
              </a:r>
              <a:endParaRPr lang="es-ES" sz="1600" dirty="0"/>
            </a:p>
          </p:txBody>
        </p:sp>
      </p:grpSp>
      <p:pic>
        <p:nvPicPr>
          <p:cNvPr id="7" name="Imagen 6">
            <a:extLst>
              <a:ext uri="{FF2B5EF4-FFF2-40B4-BE49-F238E27FC236}">
                <a16:creationId xmlns:a16="http://schemas.microsoft.com/office/drawing/2014/main" id="{12871522-06E0-6244-A965-FF47B617C361}"/>
              </a:ext>
            </a:extLst>
          </p:cNvPr>
          <p:cNvPicPr>
            <a:picLocks noChangeAspect="1"/>
          </p:cNvPicPr>
          <p:nvPr/>
        </p:nvPicPr>
        <p:blipFill>
          <a:blip r:embed="rId3"/>
          <a:stretch>
            <a:fillRect/>
          </a:stretch>
        </p:blipFill>
        <p:spPr>
          <a:xfrm>
            <a:off x="5583209" y="1499111"/>
            <a:ext cx="5573273" cy="3859778"/>
          </a:xfrm>
          <a:prstGeom prst="rect">
            <a:avLst/>
          </a:prstGeom>
        </p:spPr>
      </p:pic>
      <p:pic>
        <p:nvPicPr>
          <p:cNvPr id="9" name="Imagen 8">
            <a:extLst>
              <a:ext uri="{FF2B5EF4-FFF2-40B4-BE49-F238E27FC236}">
                <a16:creationId xmlns:a16="http://schemas.microsoft.com/office/drawing/2014/main" id="{3A65C84C-9FDA-E446-946C-C8A092B1F801}"/>
              </a:ext>
            </a:extLst>
          </p:cNvPr>
          <p:cNvPicPr>
            <a:picLocks noChangeAspect="1"/>
          </p:cNvPicPr>
          <p:nvPr/>
        </p:nvPicPr>
        <p:blipFill>
          <a:blip r:embed="rId4"/>
          <a:stretch>
            <a:fillRect/>
          </a:stretch>
        </p:blipFill>
        <p:spPr>
          <a:xfrm>
            <a:off x="6220600" y="3534550"/>
            <a:ext cx="50800" cy="88900"/>
          </a:xfrm>
          <a:prstGeom prst="rect">
            <a:avLst/>
          </a:prstGeom>
        </p:spPr>
      </p:pic>
      <p:pic>
        <p:nvPicPr>
          <p:cNvPr id="13" name="Imagen 12">
            <a:extLst>
              <a:ext uri="{FF2B5EF4-FFF2-40B4-BE49-F238E27FC236}">
                <a16:creationId xmlns:a16="http://schemas.microsoft.com/office/drawing/2014/main" id="{0EE18089-1522-EB48-B93A-AFCBEA96471B}"/>
              </a:ext>
            </a:extLst>
          </p:cNvPr>
          <p:cNvPicPr>
            <a:picLocks noChangeAspect="1"/>
          </p:cNvPicPr>
          <p:nvPr/>
        </p:nvPicPr>
        <p:blipFill>
          <a:blip r:embed="rId5"/>
          <a:stretch>
            <a:fillRect/>
          </a:stretch>
        </p:blipFill>
        <p:spPr>
          <a:xfrm>
            <a:off x="8633011" y="4965010"/>
            <a:ext cx="3351615" cy="1675808"/>
          </a:xfrm>
          <a:prstGeom prst="rect">
            <a:avLst/>
          </a:prstGeom>
        </p:spPr>
      </p:pic>
      <p:sp>
        <p:nvSpPr>
          <p:cNvPr id="16" name="Flecha a la derecha con bandas 15">
            <a:extLst>
              <a:ext uri="{FF2B5EF4-FFF2-40B4-BE49-F238E27FC236}">
                <a16:creationId xmlns:a16="http://schemas.microsoft.com/office/drawing/2014/main" id="{96FD8004-EEB7-F348-9B55-8C923EADFB1F}"/>
              </a:ext>
            </a:extLst>
          </p:cNvPr>
          <p:cNvSpPr/>
          <p:nvPr/>
        </p:nvSpPr>
        <p:spPr>
          <a:xfrm rot="5400000">
            <a:off x="1143000" y="2474259"/>
            <a:ext cx="1210235" cy="1304365"/>
          </a:xfrm>
          <a:prstGeom prst="stripedRight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116588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2813456-D372-F644-BEC3-A5F5213E4007}"/>
              </a:ext>
            </a:extLst>
          </p:cNvPr>
          <p:cNvPicPr>
            <a:picLocks noChangeAspect="1"/>
          </p:cNvPicPr>
          <p:nvPr/>
        </p:nvPicPr>
        <p:blipFill>
          <a:blip r:embed="rId2"/>
          <a:stretch>
            <a:fillRect/>
          </a:stretch>
        </p:blipFill>
        <p:spPr>
          <a:xfrm>
            <a:off x="2944905" y="604888"/>
            <a:ext cx="9246843" cy="6305126"/>
          </a:xfrm>
          <a:prstGeom prst="rect">
            <a:avLst/>
          </a:prstGeom>
        </p:spPr>
      </p:pic>
      <p:sp>
        <p:nvSpPr>
          <p:cNvPr id="2" name="Título 1">
            <a:extLst>
              <a:ext uri="{FF2B5EF4-FFF2-40B4-BE49-F238E27FC236}">
                <a16:creationId xmlns:a16="http://schemas.microsoft.com/office/drawing/2014/main" id="{62DF97F1-9586-0148-B01F-10D5F19A3FF0}"/>
              </a:ext>
            </a:extLst>
          </p:cNvPr>
          <p:cNvSpPr>
            <a:spLocks noGrp="1"/>
          </p:cNvSpPr>
          <p:nvPr>
            <p:ph type="title"/>
          </p:nvPr>
        </p:nvSpPr>
        <p:spPr/>
        <p:txBody>
          <a:bodyPr>
            <a:noAutofit/>
          </a:bodyPr>
          <a:lstStyle/>
          <a:p>
            <a:r>
              <a:rPr lang="es-ES" sz="8800" dirty="0">
                <a:latin typeface="Phosphate Inline" panose="02000506050000020004" pitchFamily="2" charset="77"/>
                <a:cs typeface="Phosphate Inline" panose="02000506050000020004" pitchFamily="2" charset="77"/>
              </a:rPr>
              <a:t>INGLÉS 2º PRIMARIA</a:t>
            </a:r>
            <a:endParaRPr lang="es-ES" sz="8800" dirty="0"/>
          </a:p>
        </p:txBody>
      </p:sp>
      <p:pic>
        <p:nvPicPr>
          <p:cNvPr id="11" name="Imagen 10">
            <a:extLst>
              <a:ext uri="{FF2B5EF4-FFF2-40B4-BE49-F238E27FC236}">
                <a16:creationId xmlns:a16="http://schemas.microsoft.com/office/drawing/2014/main" id="{D5095B53-E780-3640-B2B1-E5AC33BC0D76}"/>
              </a:ext>
            </a:extLst>
          </p:cNvPr>
          <p:cNvPicPr>
            <a:picLocks noChangeAspect="1"/>
          </p:cNvPicPr>
          <p:nvPr/>
        </p:nvPicPr>
        <p:blipFill>
          <a:blip r:embed="rId3"/>
          <a:stretch>
            <a:fillRect/>
          </a:stretch>
        </p:blipFill>
        <p:spPr>
          <a:xfrm>
            <a:off x="838200" y="1570884"/>
            <a:ext cx="1723091" cy="1723091"/>
          </a:xfrm>
          <a:prstGeom prst="rect">
            <a:avLst/>
          </a:prstGeom>
        </p:spPr>
      </p:pic>
      <p:pic>
        <p:nvPicPr>
          <p:cNvPr id="13" name="Imagen 12">
            <a:extLst>
              <a:ext uri="{FF2B5EF4-FFF2-40B4-BE49-F238E27FC236}">
                <a16:creationId xmlns:a16="http://schemas.microsoft.com/office/drawing/2014/main" id="{356800A0-D667-944B-8759-8DE018419EBA}"/>
              </a:ext>
            </a:extLst>
          </p:cNvPr>
          <p:cNvPicPr>
            <a:picLocks noChangeAspect="1"/>
          </p:cNvPicPr>
          <p:nvPr/>
        </p:nvPicPr>
        <p:blipFill>
          <a:blip r:embed="rId4"/>
          <a:stretch>
            <a:fillRect/>
          </a:stretch>
        </p:blipFill>
        <p:spPr>
          <a:xfrm>
            <a:off x="173475" y="3346903"/>
            <a:ext cx="3436156" cy="1752439"/>
          </a:xfrm>
          <a:prstGeom prst="rect">
            <a:avLst/>
          </a:prstGeom>
        </p:spPr>
      </p:pic>
    </p:spTree>
    <p:extLst>
      <p:ext uri="{BB962C8B-B14F-4D97-AF65-F5344CB8AC3E}">
        <p14:creationId xmlns:p14="http://schemas.microsoft.com/office/powerpoint/2010/main" val="2915131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A79643-F6DB-694E-93D7-19387C99378B}"/>
              </a:ext>
            </a:extLst>
          </p:cNvPr>
          <p:cNvSpPr>
            <a:spLocks noGrp="1"/>
          </p:cNvSpPr>
          <p:nvPr>
            <p:ph type="title"/>
          </p:nvPr>
        </p:nvSpPr>
        <p:spPr>
          <a:xfrm>
            <a:off x="838200" y="365125"/>
            <a:ext cx="10896600" cy="1325563"/>
          </a:xfrm>
        </p:spPr>
        <p:txBody>
          <a:bodyPr>
            <a:noAutofit/>
          </a:bodyPr>
          <a:lstStyle/>
          <a:p>
            <a:r>
              <a:rPr lang="es-ES" sz="9600" dirty="0">
                <a:latin typeface="Phosphate Inline" panose="02000506050000020004" pitchFamily="2" charset="77"/>
                <a:cs typeface="Phosphate Inline" panose="02000506050000020004" pitchFamily="2" charset="77"/>
              </a:rPr>
              <a:t>INGLÉS 3º PRIMARIA</a:t>
            </a:r>
          </a:p>
        </p:txBody>
      </p:sp>
      <p:pic>
        <p:nvPicPr>
          <p:cNvPr id="4" name="Imagen 3">
            <a:extLst>
              <a:ext uri="{FF2B5EF4-FFF2-40B4-BE49-F238E27FC236}">
                <a16:creationId xmlns:a16="http://schemas.microsoft.com/office/drawing/2014/main" id="{57F271D7-DBCE-D540-B0A9-CB84B2C75E51}"/>
              </a:ext>
            </a:extLst>
          </p:cNvPr>
          <p:cNvPicPr/>
          <p:nvPr/>
        </p:nvPicPr>
        <p:blipFill>
          <a:blip r:embed="rId2">
            <a:extLst>
              <a:ext uri="{28A0092B-C50C-407E-A947-70E740481C1C}">
                <a14:useLocalDpi xmlns:a14="http://schemas.microsoft.com/office/drawing/2010/main" val="0"/>
              </a:ext>
            </a:extLst>
          </a:blip>
          <a:stretch>
            <a:fillRect/>
          </a:stretch>
        </p:blipFill>
        <p:spPr>
          <a:xfrm>
            <a:off x="8084821" y="3647939"/>
            <a:ext cx="3507739" cy="2952586"/>
          </a:xfrm>
          <a:prstGeom prst="rect">
            <a:avLst/>
          </a:prstGeom>
        </p:spPr>
      </p:pic>
      <p:sp>
        <p:nvSpPr>
          <p:cNvPr id="6" name="Rectangle 2">
            <a:extLst>
              <a:ext uri="{FF2B5EF4-FFF2-40B4-BE49-F238E27FC236}">
                <a16:creationId xmlns:a16="http://schemas.microsoft.com/office/drawing/2014/main" id="{964A0EB4-1892-7C40-8997-2089A1419CFB}"/>
              </a:ext>
            </a:extLst>
          </p:cNvPr>
          <p:cNvSpPr>
            <a:spLocks noChangeArrowheads="1"/>
          </p:cNvSpPr>
          <p:nvPr/>
        </p:nvSpPr>
        <p:spPr bwMode="auto">
          <a:xfrm>
            <a:off x="223276" y="1772562"/>
            <a:ext cx="11369284" cy="2831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20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El próximo miércoles a las 11:00 horas haremos un Zoom  todos los alumnos de tercero para realizar un </a:t>
            </a:r>
            <a:r>
              <a:rPr kumimoji="0" lang="es-ES" altLang="es-ES" sz="2000" b="0" i="0" u="none" strike="noStrike" cap="none" normalizeH="0" baseline="0" dirty="0" err="1">
                <a:ln>
                  <a:noFill/>
                </a:ln>
                <a:solidFill>
                  <a:schemeClr val="tx1"/>
                </a:solidFill>
                <a:effectLst/>
                <a:latin typeface="+mn-lt"/>
                <a:ea typeface="Calibri" panose="020F0502020204030204" pitchFamily="34" charset="0"/>
                <a:cs typeface="Times New Roman" panose="02020603050405020304" pitchFamily="18" charset="0"/>
              </a:rPr>
              <a:t>Quizziz</a:t>
            </a:r>
            <a:r>
              <a:rPr kumimoji="0" lang="es-ES" altLang="es-ES" sz="20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 en directo, para repasar contenidos de Inglés y </a:t>
            </a:r>
            <a:r>
              <a:rPr kumimoji="0" lang="es-ES" altLang="es-ES" sz="2000" b="0" i="0" u="none" strike="noStrike" cap="none" normalizeH="0" baseline="0" dirty="0" err="1">
                <a:ln>
                  <a:noFill/>
                </a:ln>
                <a:solidFill>
                  <a:schemeClr val="tx1"/>
                </a:solidFill>
                <a:effectLst/>
                <a:latin typeface="+mn-lt"/>
                <a:ea typeface="Calibri" panose="020F0502020204030204" pitchFamily="34" charset="0"/>
                <a:cs typeface="Times New Roman" panose="02020603050405020304" pitchFamily="18" charset="0"/>
              </a:rPr>
              <a:t>Science</a:t>
            </a:r>
            <a:r>
              <a:rPr kumimoji="0" lang="es-ES" altLang="es-ES" sz="20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 que se han dado durante el curso.</a:t>
            </a:r>
            <a:endParaRPr kumimoji="0" lang="es-ES" altLang="es-ES" sz="20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sz="2000" b="1" i="0" u="sng"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Paso 1</a:t>
            </a:r>
            <a:r>
              <a:rPr kumimoji="0" lang="es-ES" altLang="es-ES" sz="20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 introduce estas claves en zoom para acceder a la reunión</a:t>
            </a:r>
            <a:endParaRPr kumimoji="0" lang="es-ES" altLang="es-ES" sz="20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20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ID de reunión: </a:t>
            </a:r>
            <a:r>
              <a:rPr kumimoji="0" lang="es-ES" altLang="es-ES" sz="2000" b="1"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443 223 4917</a:t>
            </a:r>
            <a:endParaRPr kumimoji="0" lang="es-ES" altLang="es-ES" sz="20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20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Contraseña: </a:t>
            </a:r>
            <a:r>
              <a:rPr kumimoji="0" lang="es-ES" altLang="es-ES" sz="2000" b="1"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tercero</a:t>
            </a:r>
            <a:endParaRPr kumimoji="0" lang="es-ES" altLang="es-ES" sz="20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sz="2000" b="1" i="0" u="sng"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Paso 2</a:t>
            </a:r>
            <a:r>
              <a:rPr kumimoji="0" lang="es-ES" altLang="es-ES" sz="20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 entra en </a:t>
            </a:r>
            <a:r>
              <a:rPr kumimoji="0" lang="es-ES" altLang="es-ES" sz="2000" b="0" i="0" u="none" strike="noStrike" cap="none" normalizeH="0" baseline="0" dirty="0" err="1">
                <a:ln>
                  <a:noFill/>
                </a:ln>
                <a:solidFill>
                  <a:schemeClr val="tx1"/>
                </a:solidFill>
                <a:effectLst/>
                <a:latin typeface="+mn-lt"/>
                <a:ea typeface="Calibri" panose="020F0502020204030204" pitchFamily="34" charset="0"/>
                <a:cs typeface="Times New Roman" panose="02020603050405020304" pitchFamily="18" charset="0"/>
              </a:rPr>
              <a:t>quizziz</a:t>
            </a:r>
            <a:r>
              <a:rPr kumimoji="0" lang="es-ES" altLang="es-ES" sz="20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 (</a:t>
            </a:r>
            <a:r>
              <a:rPr kumimoji="0" lang="es-ES" altLang="es-ES" sz="20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hlinkClick r:id="rId3"/>
              </a:rPr>
              <a:t>https://quizizz.com/join</a:t>
            </a:r>
            <a:r>
              <a:rPr kumimoji="0" lang="es-ES" altLang="es-ES" sz="20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a:t>
            </a:r>
            <a:endParaRPr kumimoji="0" lang="es-ES" altLang="es-ES" sz="20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sz="2000" b="1" i="0" u="sng"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Paso 3</a:t>
            </a:r>
            <a:r>
              <a:rPr kumimoji="0" lang="es-ES" altLang="es-ES" sz="20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 mete el código del juego que te diga tu profe.</a:t>
            </a:r>
            <a:endParaRPr kumimoji="0" lang="es-ES" altLang="es-ES" sz="20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altLang="es-ES" sz="2000" b="1" i="0" u="sng"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Paso 4</a:t>
            </a:r>
            <a:r>
              <a:rPr kumimoji="0" lang="es-ES" altLang="es-ES" sz="20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 ¡¡ Prepárate para ser un gran detective !!</a:t>
            </a:r>
            <a:endParaRPr kumimoji="0" lang="es-ES" altLang="es-ES" sz="20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ES" sz="1800" b="0" i="0" u="none" strike="noStrike" cap="none" normalizeH="0" baseline="0" dirty="0">
              <a:ln>
                <a:noFill/>
              </a:ln>
              <a:solidFill>
                <a:schemeClr val="tx1"/>
              </a:solidFill>
              <a:effectLst/>
              <a:latin typeface="Arial" panose="020B0604020202020204" pitchFamily="34" charset="0"/>
            </a:endParaRPr>
          </a:p>
        </p:txBody>
      </p:sp>
      <p:pic>
        <p:nvPicPr>
          <p:cNvPr id="1025" name="Imagen 2">
            <a:extLst>
              <a:ext uri="{FF2B5EF4-FFF2-40B4-BE49-F238E27FC236}">
                <a16:creationId xmlns:a16="http://schemas.microsoft.com/office/drawing/2014/main" id="{6F5232B9-E274-9E4B-9797-AAA646EFDA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9531" y="4442223"/>
            <a:ext cx="2009775" cy="200977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77C3C45B-7768-FC42-8F38-783EA7D7404B}"/>
              </a:ext>
            </a:extLst>
          </p:cNvPr>
          <p:cNvSpPr>
            <a:spLocks noChangeArrowheads="1"/>
          </p:cNvSpPr>
          <p:nvPr/>
        </p:nvSpPr>
        <p:spPr bwMode="auto">
          <a:xfrm>
            <a:off x="3825240" y="366966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spTree>
    <p:extLst>
      <p:ext uri="{BB962C8B-B14F-4D97-AF65-F5344CB8AC3E}">
        <p14:creationId xmlns:p14="http://schemas.microsoft.com/office/powerpoint/2010/main" val="992513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A79643-F6DB-694E-93D7-19387C99378B}"/>
              </a:ext>
            </a:extLst>
          </p:cNvPr>
          <p:cNvSpPr>
            <a:spLocks noGrp="1"/>
          </p:cNvSpPr>
          <p:nvPr>
            <p:ph type="title"/>
          </p:nvPr>
        </p:nvSpPr>
        <p:spPr>
          <a:xfrm>
            <a:off x="838200" y="365125"/>
            <a:ext cx="10896600" cy="1325563"/>
          </a:xfrm>
        </p:spPr>
        <p:txBody>
          <a:bodyPr>
            <a:noAutofit/>
          </a:bodyPr>
          <a:lstStyle/>
          <a:p>
            <a:r>
              <a:rPr lang="es-ES" sz="9600" dirty="0">
                <a:latin typeface="Phosphate Inline" panose="02000506050000020004" pitchFamily="2" charset="77"/>
                <a:cs typeface="Phosphate Inline" panose="02000506050000020004" pitchFamily="2" charset="77"/>
              </a:rPr>
              <a:t>INGLÉS 4º PRIMARIA</a:t>
            </a:r>
          </a:p>
        </p:txBody>
      </p:sp>
      <p:sp>
        <p:nvSpPr>
          <p:cNvPr id="7" name="Rectangle 3">
            <a:extLst>
              <a:ext uri="{FF2B5EF4-FFF2-40B4-BE49-F238E27FC236}">
                <a16:creationId xmlns:a16="http://schemas.microsoft.com/office/drawing/2014/main" id="{77C3C45B-7768-FC42-8F38-783EA7D7404B}"/>
              </a:ext>
            </a:extLst>
          </p:cNvPr>
          <p:cNvSpPr>
            <a:spLocks noChangeArrowheads="1"/>
          </p:cNvSpPr>
          <p:nvPr/>
        </p:nvSpPr>
        <p:spPr bwMode="auto">
          <a:xfrm>
            <a:off x="3825240" y="366966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sp>
        <p:nvSpPr>
          <p:cNvPr id="3" name="CuadroTexto 2">
            <a:extLst>
              <a:ext uri="{FF2B5EF4-FFF2-40B4-BE49-F238E27FC236}">
                <a16:creationId xmlns:a16="http://schemas.microsoft.com/office/drawing/2014/main" id="{49419371-CA65-844B-9425-2DA5DE385E93}"/>
              </a:ext>
            </a:extLst>
          </p:cNvPr>
          <p:cNvSpPr txBox="1"/>
          <p:nvPr/>
        </p:nvSpPr>
        <p:spPr>
          <a:xfrm>
            <a:off x="3360420" y="1618347"/>
            <a:ext cx="5471160" cy="707886"/>
          </a:xfrm>
          <a:prstGeom prst="rect">
            <a:avLst/>
          </a:prstGeom>
          <a:noFill/>
        </p:spPr>
        <p:txBody>
          <a:bodyPr wrap="square" rtlCol="0">
            <a:spAutoFit/>
          </a:bodyPr>
          <a:lstStyle/>
          <a:p>
            <a:r>
              <a:rPr lang="es-ES" sz="4000" dirty="0">
                <a:highlight>
                  <a:srgbClr val="FF00FF"/>
                </a:highlight>
              </a:rPr>
              <a:t>MINI LIBRO VACACIONAL</a:t>
            </a:r>
          </a:p>
        </p:txBody>
      </p:sp>
      <p:sp>
        <p:nvSpPr>
          <p:cNvPr id="5" name="CuadroTexto 4">
            <a:extLst>
              <a:ext uri="{FF2B5EF4-FFF2-40B4-BE49-F238E27FC236}">
                <a16:creationId xmlns:a16="http://schemas.microsoft.com/office/drawing/2014/main" id="{69B24AB7-5CFB-4442-A08A-A1C6CD81FEA1}"/>
              </a:ext>
            </a:extLst>
          </p:cNvPr>
          <p:cNvSpPr txBox="1"/>
          <p:nvPr/>
        </p:nvSpPr>
        <p:spPr>
          <a:xfrm>
            <a:off x="106680" y="2529840"/>
            <a:ext cx="11628120" cy="4154984"/>
          </a:xfrm>
          <a:prstGeom prst="rect">
            <a:avLst/>
          </a:prstGeom>
          <a:noFill/>
        </p:spPr>
        <p:txBody>
          <a:bodyPr wrap="square" rtlCol="0">
            <a:spAutoFit/>
          </a:bodyPr>
          <a:lstStyle/>
          <a:p>
            <a:r>
              <a:rPr lang="es-ES" sz="1400" b="1" u="sng" dirty="0"/>
              <a:t>MATERIALES: </a:t>
            </a:r>
            <a:endParaRPr lang="es-ES" sz="1400" dirty="0"/>
          </a:p>
          <a:p>
            <a:pPr lvl="0"/>
            <a:r>
              <a:rPr lang="es-ES" sz="1400" dirty="0"/>
              <a:t>Un trozo de cartulina de 30 x 6 cm</a:t>
            </a:r>
          </a:p>
          <a:p>
            <a:pPr lvl="0"/>
            <a:r>
              <a:rPr lang="es-ES" sz="1400" dirty="0"/>
              <a:t>Un botón grande o un encuadernador (chincheta con patas así lo llamo yo)</a:t>
            </a:r>
          </a:p>
          <a:p>
            <a:pPr lvl="0"/>
            <a:r>
              <a:rPr lang="es-ES" sz="1400" dirty="0"/>
              <a:t>Tijeras</a:t>
            </a:r>
          </a:p>
          <a:p>
            <a:pPr lvl="0"/>
            <a:r>
              <a:rPr lang="es-ES" sz="1400" dirty="0"/>
              <a:t>Una goma elástica no muy gorda.. </a:t>
            </a:r>
          </a:p>
          <a:p>
            <a:r>
              <a:rPr lang="es-ES" sz="1400" b="1" u="sng" dirty="0"/>
              <a:t>PASOS. </a:t>
            </a:r>
            <a:endParaRPr lang="es-ES" sz="1400" dirty="0"/>
          </a:p>
          <a:p>
            <a:r>
              <a:rPr lang="es-ES" sz="1400" dirty="0"/>
              <a:t>1.- Divide sin cortar la cartulina en 5 cm. </a:t>
            </a:r>
          </a:p>
          <a:p>
            <a:r>
              <a:rPr lang="es-ES" sz="1400" dirty="0"/>
              <a:t>2.- Haz un acordeón doblando la cartulina en fragmentos de 5 cm.</a:t>
            </a:r>
          </a:p>
          <a:p>
            <a:r>
              <a:rPr lang="es-ES" sz="1400" dirty="0"/>
              <a:t>3.- Escribe en cada trozo de cartulina de 5 cm las actividades que vas a  hacer este verano o que crees que vas a poder hacer.</a:t>
            </a:r>
          </a:p>
          <a:p>
            <a:r>
              <a:rPr lang="es-ES" sz="1400" dirty="0"/>
              <a:t>4.- Cose el botón grande o clava el encuadernador en el inicio del fragmento.</a:t>
            </a:r>
          </a:p>
          <a:p>
            <a:r>
              <a:rPr lang="es-ES" sz="1400" dirty="0"/>
              <a:t>5.- Engancha la goma en el extremo del botón o del encuadernador lo que hayas usado.</a:t>
            </a:r>
          </a:p>
          <a:p>
            <a:r>
              <a:rPr lang="es-ES" sz="1400" dirty="0"/>
              <a:t>6.- Para cerrar la goma alrededor del libro y engancha el extremo en el botón o en el encuadernador.</a:t>
            </a:r>
          </a:p>
          <a:p>
            <a:r>
              <a:rPr lang="es-ES" sz="1400" dirty="0"/>
              <a:t> </a:t>
            </a:r>
          </a:p>
          <a:p>
            <a:r>
              <a:rPr lang="es-ES" sz="1400" b="1" u="sng" dirty="0"/>
              <a:t>Muy importante:</a:t>
            </a:r>
            <a:endParaRPr lang="es-ES" sz="1400" dirty="0"/>
          </a:p>
          <a:p>
            <a:r>
              <a:rPr lang="es-ES" sz="1400" dirty="0"/>
              <a:t>Quiero que me mandéis fotos de cada paso según lo estáis haciendo.</a:t>
            </a:r>
          </a:p>
          <a:p>
            <a:r>
              <a:rPr lang="es-ES" dirty="0"/>
              <a:t> </a:t>
            </a:r>
          </a:p>
          <a:p>
            <a:pPr algn="ctr"/>
            <a:r>
              <a:rPr lang="es-ES" sz="2000" dirty="0"/>
              <a:t>¡ VAMOS CHICOS  A DISFRUTAR!</a:t>
            </a:r>
          </a:p>
          <a:p>
            <a:endParaRPr lang="es-ES" dirty="0"/>
          </a:p>
        </p:txBody>
      </p:sp>
      <p:pic>
        <p:nvPicPr>
          <p:cNvPr id="11" name="Imagen 10">
            <a:extLst>
              <a:ext uri="{FF2B5EF4-FFF2-40B4-BE49-F238E27FC236}">
                <a16:creationId xmlns:a16="http://schemas.microsoft.com/office/drawing/2014/main" id="{1E681F92-24B8-6849-B499-1D0F3D6B75E2}"/>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076255" y="4183609"/>
            <a:ext cx="2870546" cy="2309266"/>
          </a:xfrm>
          <a:prstGeom prst="rect">
            <a:avLst/>
          </a:prstGeom>
        </p:spPr>
      </p:pic>
    </p:spTree>
    <p:extLst>
      <p:ext uri="{BB962C8B-B14F-4D97-AF65-F5344CB8AC3E}">
        <p14:creationId xmlns:p14="http://schemas.microsoft.com/office/powerpoint/2010/main" val="414312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3" name="Imagen 12" descr="Resultado de imagen de ENJOY ">
            <a:extLst>
              <a:ext uri="{FF2B5EF4-FFF2-40B4-BE49-F238E27FC236}">
                <a16:creationId xmlns:a16="http://schemas.microsoft.com/office/drawing/2014/main" id="{522B7D83-C3B8-0A4B-A2FA-35F0437D249E}"/>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115468" y="5182719"/>
            <a:ext cx="3216166" cy="1310156"/>
          </a:xfrm>
          <a:prstGeom prst="rect">
            <a:avLst/>
          </a:prstGeom>
          <a:noFill/>
          <a:ln>
            <a:noFill/>
          </a:ln>
        </p:spPr>
      </p:pic>
      <p:sp>
        <p:nvSpPr>
          <p:cNvPr id="2" name="Título 1">
            <a:extLst>
              <a:ext uri="{FF2B5EF4-FFF2-40B4-BE49-F238E27FC236}">
                <a16:creationId xmlns:a16="http://schemas.microsoft.com/office/drawing/2014/main" id="{0EA79643-F6DB-694E-93D7-19387C99378B}"/>
              </a:ext>
            </a:extLst>
          </p:cNvPr>
          <p:cNvSpPr>
            <a:spLocks noGrp="1"/>
          </p:cNvSpPr>
          <p:nvPr>
            <p:ph type="title"/>
          </p:nvPr>
        </p:nvSpPr>
        <p:spPr>
          <a:xfrm>
            <a:off x="137160" y="365125"/>
            <a:ext cx="11597640" cy="1325563"/>
          </a:xfrm>
        </p:spPr>
        <p:txBody>
          <a:bodyPr>
            <a:noAutofit/>
          </a:bodyPr>
          <a:lstStyle/>
          <a:p>
            <a:r>
              <a:rPr lang="es-ES" sz="8800" dirty="0">
                <a:latin typeface="Phosphate Inline" panose="02000506050000020004" pitchFamily="2" charset="77"/>
                <a:cs typeface="Phosphate Inline" panose="02000506050000020004" pitchFamily="2" charset="77"/>
              </a:rPr>
              <a:t>INGLÉS 5º-6º PRIMARIA</a:t>
            </a:r>
          </a:p>
        </p:txBody>
      </p:sp>
      <p:sp>
        <p:nvSpPr>
          <p:cNvPr id="7" name="Rectangle 3">
            <a:extLst>
              <a:ext uri="{FF2B5EF4-FFF2-40B4-BE49-F238E27FC236}">
                <a16:creationId xmlns:a16="http://schemas.microsoft.com/office/drawing/2014/main" id="{77C3C45B-7768-FC42-8F38-783EA7D7404B}"/>
              </a:ext>
            </a:extLst>
          </p:cNvPr>
          <p:cNvSpPr>
            <a:spLocks noChangeArrowheads="1"/>
          </p:cNvSpPr>
          <p:nvPr/>
        </p:nvSpPr>
        <p:spPr bwMode="auto">
          <a:xfrm>
            <a:off x="3825240" y="366966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sp>
        <p:nvSpPr>
          <p:cNvPr id="3" name="CuadroTexto 2">
            <a:extLst>
              <a:ext uri="{FF2B5EF4-FFF2-40B4-BE49-F238E27FC236}">
                <a16:creationId xmlns:a16="http://schemas.microsoft.com/office/drawing/2014/main" id="{BAD6FA02-A1EF-B749-8A63-E890A058F1D5}"/>
              </a:ext>
            </a:extLst>
          </p:cNvPr>
          <p:cNvSpPr txBox="1"/>
          <p:nvPr/>
        </p:nvSpPr>
        <p:spPr>
          <a:xfrm>
            <a:off x="396239" y="2443878"/>
            <a:ext cx="6055251" cy="4247317"/>
          </a:xfrm>
          <a:prstGeom prst="rect">
            <a:avLst/>
          </a:prstGeom>
          <a:noFill/>
        </p:spPr>
        <p:txBody>
          <a:bodyPr wrap="square" rtlCol="0">
            <a:spAutoFit/>
          </a:bodyPr>
          <a:lstStyle/>
          <a:p>
            <a:r>
              <a:rPr lang="es-ES" b="1" u="sng" dirty="0"/>
              <a:t>INSTRUCCIONES</a:t>
            </a:r>
            <a:endParaRPr lang="es-ES" dirty="0"/>
          </a:p>
          <a:p>
            <a:r>
              <a:rPr lang="es-ES" dirty="0"/>
              <a:t>Realizaremos un cuestionario en QUIZZIZ: </a:t>
            </a:r>
          </a:p>
          <a:p>
            <a:endParaRPr lang="es-ES" dirty="0"/>
          </a:p>
          <a:p>
            <a:r>
              <a:rPr lang="es-ES" dirty="0"/>
              <a:t>5º A a las 10:30 horas </a:t>
            </a:r>
          </a:p>
          <a:p>
            <a:r>
              <a:rPr lang="es-ES" dirty="0"/>
              <a:t>5º B a las 11:30 horas</a:t>
            </a:r>
          </a:p>
          <a:p>
            <a:r>
              <a:rPr lang="es-ES" dirty="0"/>
              <a:t>6º a las 12:30 horas</a:t>
            </a:r>
          </a:p>
          <a:p>
            <a:r>
              <a:rPr lang="es-ES" dirty="0"/>
              <a:t>Sólo necesitáis el </a:t>
            </a:r>
            <a:r>
              <a:rPr lang="es-ES" b="1" dirty="0"/>
              <a:t>ordenador</a:t>
            </a:r>
            <a:r>
              <a:rPr lang="es-ES" dirty="0"/>
              <a:t> para entrar en QUIZZIZ y poder buscar información para responder correctamente.</a:t>
            </a:r>
          </a:p>
          <a:p>
            <a:endParaRPr lang="es-ES" dirty="0"/>
          </a:p>
          <a:p>
            <a:pPr marL="342900" indent="-342900">
              <a:buAutoNum type="arabicPeriod"/>
            </a:pPr>
            <a:r>
              <a:rPr lang="es-ES" dirty="0"/>
              <a:t>CONÉCTATE y ten abierta la página </a:t>
            </a:r>
            <a:r>
              <a:rPr lang="es-ES" dirty="0">
                <a:hlinkClick r:id="rId3"/>
              </a:rPr>
              <a:t>https://quizizz.com/join</a:t>
            </a:r>
            <a:r>
              <a:rPr lang="es-ES" dirty="0"/>
              <a:t> </a:t>
            </a:r>
          </a:p>
          <a:p>
            <a:pPr marL="342900" indent="-342900">
              <a:buAutoNum type="arabicPeriod"/>
            </a:pPr>
            <a:r>
              <a:rPr lang="es-ES" dirty="0"/>
              <a:t>TU MAESTRA te dará en directo el código que necesitas para entrar a jugar.</a:t>
            </a:r>
          </a:p>
          <a:p>
            <a:pPr marL="342900" indent="-342900">
              <a:buAutoNum type="arabicPeriod"/>
            </a:pPr>
            <a:r>
              <a:rPr lang="es-ES" dirty="0"/>
              <a:t>Diviértete y pásatelo genial con esta actividad tan chula que os han preparado.</a:t>
            </a:r>
          </a:p>
          <a:p>
            <a:endParaRPr lang="es-ES" dirty="0"/>
          </a:p>
        </p:txBody>
      </p:sp>
      <p:sp>
        <p:nvSpPr>
          <p:cNvPr id="4" name="CuadroTexto 3">
            <a:extLst>
              <a:ext uri="{FF2B5EF4-FFF2-40B4-BE49-F238E27FC236}">
                <a16:creationId xmlns:a16="http://schemas.microsoft.com/office/drawing/2014/main" id="{6490D470-1D15-B241-B670-7DC2BD5094B4}"/>
              </a:ext>
            </a:extLst>
          </p:cNvPr>
          <p:cNvSpPr txBox="1"/>
          <p:nvPr/>
        </p:nvSpPr>
        <p:spPr>
          <a:xfrm>
            <a:off x="457200" y="1517025"/>
            <a:ext cx="8256493" cy="707886"/>
          </a:xfrm>
          <a:prstGeom prst="rect">
            <a:avLst/>
          </a:prstGeom>
          <a:noFill/>
        </p:spPr>
        <p:txBody>
          <a:bodyPr wrap="square" rtlCol="0">
            <a:spAutoFit/>
          </a:bodyPr>
          <a:lstStyle/>
          <a:p>
            <a:r>
              <a:rPr lang="es-ES" sz="4000" dirty="0">
                <a:highlight>
                  <a:srgbClr val="FF0000"/>
                </a:highlight>
                <a:latin typeface="Bradley Hand" pitchFamily="2" charset="77"/>
              </a:rPr>
              <a:t>`HOLIDAYS SWEET HOLIDAYS´</a:t>
            </a:r>
          </a:p>
        </p:txBody>
      </p:sp>
      <p:pic>
        <p:nvPicPr>
          <p:cNvPr id="12" name="Imagen 11" descr="Ver las imágenes de origen">
            <a:extLst>
              <a:ext uri="{FF2B5EF4-FFF2-40B4-BE49-F238E27FC236}">
                <a16:creationId xmlns:a16="http://schemas.microsoft.com/office/drawing/2014/main" id="{2C73A891-9993-EF4A-A6A5-C4C9F2EF4AF0}"/>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6096000" y="2346252"/>
            <a:ext cx="2417379" cy="2286838"/>
          </a:xfrm>
          <a:prstGeom prst="rect">
            <a:avLst/>
          </a:prstGeom>
          <a:noFill/>
          <a:ln>
            <a:noFill/>
          </a:ln>
        </p:spPr>
      </p:pic>
      <p:pic>
        <p:nvPicPr>
          <p:cNvPr id="11" name="Imagen 10" descr="Ver las imágenes de origen">
            <a:extLst>
              <a:ext uri="{FF2B5EF4-FFF2-40B4-BE49-F238E27FC236}">
                <a16:creationId xmlns:a16="http://schemas.microsoft.com/office/drawing/2014/main" id="{501D40C4-BCDE-A943-8346-D92EDB9B4479}"/>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22250" y="2115637"/>
            <a:ext cx="3164101" cy="2626725"/>
          </a:xfrm>
          <a:prstGeom prst="rect">
            <a:avLst/>
          </a:prstGeom>
          <a:noFill/>
          <a:ln>
            <a:noFill/>
          </a:ln>
        </p:spPr>
      </p:pic>
    </p:spTree>
    <p:extLst>
      <p:ext uri="{BB962C8B-B14F-4D97-AF65-F5344CB8AC3E}">
        <p14:creationId xmlns:p14="http://schemas.microsoft.com/office/powerpoint/2010/main" val="3707719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3B1F666-4D1B-9F40-B87B-FD09D2C37D9C}"/>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 y="31343"/>
            <a:ext cx="12192000" cy="6858001"/>
          </a:xfrm>
          <a:prstGeom prst="rect">
            <a:avLst/>
          </a:prstGeom>
        </p:spPr>
      </p:pic>
      <p:sp>
        <p:nvSpPr>
          <p:cNvPr id="9" name="CuadroTexto 8">
            <a:extLst>
              <a:ext uri="{FF2B5EF4-FFF2-40B4-BE49-F238E27FC236}">
                <a16:creationId xmlns:a16="http://schemas.microsoft.com/office/drawing/2014/main" id="{0B8EEB38-326B-B546-A964-AA6D2C977DB5}"/>
              </a:ext>
            </a:extLst>
          </p:cNvPr>
          <p:cNvSpPr txBox="1"/>
          <p:nvPr/>
        </p:nvSpPr>
        <p:spPr>
          <a:xfrm>
            <a:off x="8029576" y="228600"/>
            <a:ext cx="4162424" cy="2308324"/>
          </a:xfrm>
          <a:prstGeom prst="rect">
            <a:avLst/>
          </a:prstGeom>
          <a:noFill/>
        </p:spPr>
        <p:txBody>
          <a:bodyPr wrap="square" rtlCol="0">
            <a:spAutoFit/>
          </a:bodyPr>
          <a:lstStyle/>
          <a:p>
            <a:r>
              <a:rPr lang="es-ES" sz="1600" dirty="0">
                <a:highlight>
                  <a:srgbClr val="FFFF00"/>
                </a:highlight>
              </a:rPr>
              <a:t>Pincha en tu nivel</a:t>
            </a:r>
          </a:p>
          <a:p>
            <a:endParaRPr lang="es-ES" sz="1600" dirty="0">
              <a:highlight>
                <a:srgbClr val="FFFF00"/>
              </a:highlight>
            </a:endParaRPr>
          </a:p>
          <a:p>
            <a:r>
              <a:rPr lang="es-ES" sz="1600" dirty="0">
                <a:highlight>
                  <a:srgbClr val="FFFF00"/>
                </a:highlight>
              </a:rPr>
              <a:t>Mira el video que hemos seleccionado para ti</a:t>
            </a:r>
          </a:p>
          <a:p>
            <a:endParaRPr lang="es-ES" sz="1600" dirty="0">
              <a:highlight>
                <a:srgbClr val="FFFF00"/>
              </a:highlight>
            </a:endParaRPr>
          </a:p>
          <a:p>
            <a:r>
              <a:rPr lang="es-ES" sz="1600" dirty="0">
                <a:highlight>
                  <a:srgbClr val="FFFF00"/>
                </a:highlight>
              </a:rPr>
              <a:t>Ensáyalo primero</a:t>
            </a:r>
          </a:p>
          <a:p>
            <a:endParaRPr lang="es-ES" sz="1600" dirty="0">
              <a:highlight>
                <a:srgbClr val="FFFF00"/>
              </a:highlight>
            </a:endParaRPr>
          </a:p>
          <a:p>
            <a:r>
              <a:rPr lang="es-ES" sz="1600" dirty="0">
                <a:highlight>
                  <a:srgbClr val="FFFF00"/>
                </a:highlight>
              </a:rPr>
              <a:t>Grábate luego y envíalo a tu profe.</a:t>
            </a:r>
          </a:p>
          <a:p>
            <a:endParaRPr lang="es-ES" sz="1600" dirty="0">
              <a:highlight>
                <a:srgbClr val="FFFF00"/>
              </a:highlight>
            </a:endParaRPr>
          </a:p>
          <a:p>
            <a:r>
              <a:rPr lang="es-ES" sz="1600" dirty="0">
                <a:highlight>
                  <a:srgbClr val="FFFF00"/>
                </a:highlight>
              </a:rPr>
              <a:t>Te lo pasarás genial y además, harás deporte.</a:t>
            </a:r>
          </a:p>
        </p:txBody>
      </p:sp>
      <p:sp>
        <p:nvSpPr>
          <p:cNvPr id="13" name="Flecha derecha 12">
            <a:extLst>
              <a:ext uri="{FF2B5EF4-FFF2-40B4-BE49-F238E27FC236}">
                <a16:creationId xmlns:a16="http://schemas.microsoft.com/office/drawing/2014/main" id="{DA6CDB39-7908-2D40-890E-926F56F2E72E}"/>
              </a:ext>
            </a:extLst>
          </p:cNvPr>
          <p:cNvSpPr/>
          <p:nvPr/>
        </p:nvSpPr>
        <p:spPr>
          <a:xfrm>
            <a:off x="6601777" y="1045757"/>
            <a:ext cx="1427798" cy="107156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CuadroTexto 1">
            <a:extLst>
              <a:ext uri="{FF2B5EF4-FFF2-40B4-BE49-F238E27FC236}">
                <a16:creationId xmlns:a16="http://schemas.microsoft.com/office/drawing/2014/main" id="{A8365D42-9C05-654F-BCCA-94DBEC72F461}"/>
              </a:ext>
            </a:extLst>
          </p:cNvPr>
          <p:cNvSpPr txBox="1"/>
          <p:nvPr/>
        </p:nvSpPr>
        <p:spPr>
          <a:xfrm>
            <a:off x="-1" y="5601281"/>
            <a:ext cx="12192000" cy="1200329"/>
          </a:xfrm>
          <a:prstGeom prst="rect">
            <a:avLst/>
          </a:prstGeom>
          <a:solidFill>
            <a:schemeClr val="bg1">
              <a:lumMod val="95000"/>
            </a:schemeClr>
          </a:solidFill>
        </p:spPr>
        <p:txBody>
          <a:bodyPr wrap="square" rtlCol="0">
            <a:spAutoFit/>
          </a:bodyPr>
          <a:lstStyle/>
          <a:p>
            <a:r>
              <a:rPr lang="es-ES" dirty="0"/>
              <a:t>INFANTIL: </a:t>
            </a:r>
            <a:r>
              <a:rPr lang="es-ES" u="sng" dirty="0">
                <a:hlinkClick r:id="rId4"/>
              </a:rPr>
              <a:t>PINCHA AQUÍ</a:t>
            </a:r>
            <a:r>
              <a:rPr lang="es-ES" dirty="0"/>
              <a:t> o  </a:t>
            </a:r>
            <a:r>
              <a:rPr lang="es-ES" dirty="0">
                <a:hlinkClick r:id="rId4"/>
              </a:rPr>
              <a:t>https://www.youtube.com/watch?v=ulXXqMwmEVI&amp;feature=youtu.be</a:t>
            </a:r>
            <a:r>
              <a:rPr lang="es-ES" dirty="0"/>
              <a:t> </a:t>
            </a:r>
          </a:p>
          <a:p>
            <a:r>
              <a:rPr lang="es-ES" dirty="0"/>
              <a:t> Y 2º DE PRIMARIA: </a:t>
            </a:r>
            <a:r>
              <a:rPr lang="es-ES" u="sng" dirty="0">
                <a:hlinkClick r:id="rId5"/>
              </a:rPr>
              <a:t>PINCHA AQUÍ</a:t>
            </a:r>
            <a:r>
              <a:rPr lang="es-ES" dirty="0"/>
              <a:t> o  </a:t>
            </a:r>
            <a:r>
              <a:rPr lang="es-ES" dirty="0">
                <a:hlinkClick r:id="rId5"/>
              </a:rPr>
              <a:t>https://www.youtube.com/watch?v=In_aYUOYZ1o</a:t>
            </a:r>
            <a:r>
              <a:rPr lang="es-ES" dirty="0"/>
              <a:t> </a:t>
            </a:r>
          </a:p>
          <a:p>
            <a:r>
              <a:rPr lang="es-ES" dirty="0"/>
              <a:t> Y 4º DE PRIMARIA: </a:t>
            </a:r>
            <a:r>
              <a:rPr lang="es-ES" u="sng" dirty="0">
                <a:hlinkClick r:id="rId6"/>
              </a:rPr>
              <a:t>PINCHA AQUÍ</a:t>
            </a:r>
            <a:r>
              <a:rPr lang="es-ES" dirty="0"/>
              <a:t> o  </a:t>
            </a:r>
            <a:r>
              <a:rPr lang="es-ES" dirty="0">
                <a:hlinkClick r:id="rId6"/>
              </a:rPr>
              <a:t>https://www.youtube.com/watch?v=tYAKp0DyCkE</a:t>
            </a:r>
            <a:r>
              <a:rPr lang="es-ES" dirty="0"/>
              <a:t> </a:t>
            </a:r>
          </a:p>
          <a:p>
            <a:r>
              <a:rPr lang="es-ES" dirty="0"/>
              <a:t> Y 6º DE PRIMARIA: </a:t>
            </a:r>
            <a:r>
              <a:rPr lang="es-ES" u="sng" dirty="0">
                <a:hlinkClick r:id="rId7"/>
              </a:rPr>
              <a:t>PINCHA AQUÍ</a:t>
            </a:r>
            <a:r>
              <a:rPr lang="es-ES" dirty="0"/>
              <a:t> o  </a:t>
            </a:r>
            <a:r>
              <a:rPr lang="es-ES" dirty="0">
                <a:hlinkClick r:id="rId7"/>
              </a:rPr>
              <a:t>https://www.youtube.com/watch?v=S-xKRF8LN8U</a:t>
            </a:r>
            <a:r>
              <a:rPr lang="es-ES" dirty="0"/>
              <a:t> </a:t>
            </a:r>
          </a:p>
        </p:txBody>
      </p:sp>
      <p:pic>
        <p:nvPicPr>
          <p:cNvPr id="11" name="Imagen 10">
            <a:extLst>
              <a:ext uri="{FF2B5EF4-FFF2-40B4-BE49-F238E27FC236}">
                <a16:creationId xmlns:a16="http://schemas.microsoft.com/office/drawing/2014/main" id="{F9910E61-B9FF-4D48-B284-478E147BC442}"/>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10110788" y="5730984"/>
            <a:ext cx="1899210" cy="993279"/>
          </a:xfrm>
          <a:prstGeom prst="rect">
            <a:avLst/>
          </a:prstGeom>
        </p:spPr>
      </p:pic>
    </p:spTree>
    <p:extLst>
      <p:ext uri="{BB962C8B-B14F-4D97-AF65-F5344CB8AC3E}">
        <p14:creationId xmlns:p14="http://schemas.microsoft.com/office/powerpoint/2010/main" val="3019684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082F1E-FA33-EA43-9FF0-2C7442691100}"/>
              </a:ext>
            </a:extLst>
          </p:cNvPr>
          <p:cNvSpPr>
            <a:spLocks noGrp="1"/>
          </p:cNvSpPr>
          <p:nvPr>
            <p:ph type="title"/>
          </p:nvPr>
        </p:nvSpPr>
        <p:spPr>
          <a:xfrm>
            <a:off x="1381685" y="1062430"/>
            <a:ext cx="10088656" cy="1325563"/>
          </a:xfrm>
        </p:spPr>
        <p:txBody>
          <a:bodyPr>
            <a:noAutofit/>
          </a:bodyPr>
          <a:lstStyle/>
          <a:p>
            <a:r>
              <a:rPr lang="es-ES" sz="9200" dirty="0">
                <a:latin typeface="Phosphate Inline" panose="02000506050000020004" pitchFamily="2" charset="77"/>
                <a:cs typeface="Phosphate Inline" panose="02000506050000020004" pitchFamily="2" charset="77"/>
              </a:rPr>
              <a:t>jueves 18 DE JUNIO</a:t>
            </a:r>
          </a:p>
        </p:txBody>
      </p:sp>
      <p:sp>
        <p:nvSpPr>
          <p:cNvPr id="3" name="Marcador de contenido 2">
            <a:extLst>
              <a:ext uri="{FF2B5EF4-FFF2-40B4-BE49-F238E27FC236}">
                <a16:creationId xmlns:a16="http://schemas.microsoft.com/office/drawing/2014/main" id="{01D88D85-257C-964E-A96B-494789B97B23}"/>
              </a:ext>
            </a:extLst>
          </p:cNvPr>
          <p:cNvSpPr>
            <a:spLocks noGrp="1"/>
          </p:cNvSpPr>
          <p:nvPr>
            <p:ph idx="1"/>
          </p:nvPr>
        </p:nvSpPr>
        <p:spPr>
          <a:xfrm>
            <a:off x="3397203" y="5795570"/>
            <a:ext cx="5662613" cy="546100"/>
          </a:xfrm>
        </p:spPr>
        <p:txBody>
          <a:bodyPr/>
          <a:lstStyle/>
          <a:p>
            <a:pPr marL="0" indent="0">
              <a:buNone/>
            </a:pPr>
            <a:r>
              <a:rPr lang="es-ES" dirty="0"/>
              <a:t>CEIP INFANTA CRISTINA (El </a:t>
            </a:r>
            <a:r>
              <a:rPr lang="es-ES" dirty="0" err="1"/>
              <a:t>Provencio</a:t>
            </a:r>
            <a:r>
              <a:rPr lang="es-ES" dirty="0"/>
              <a:t>)</a:t>
            </a:r>
          </a:p>
        </p:txBody>
      </p:sp>
      <p:pic>
        <p:nvPicPr>
          <p:cNvPr id="5" name="Imagen 4">
            <a:extLst>
              <a:ext uri="{FF2B5EF4-FFF2-40B4-BE49-F238E27FC236}">
                <a16:creationId xmlns:a16="http://schemas.microsoft.com/office/drawing/2014/main" id="{92F8451D-89D8-1A4C-97D5-7A6FB9A10ED8}"/>
              </a:ext>
            </a:extLst>
          </p:cNvPr>
          <p:cNvPicPr>
            <a:picLocks noChangeAspect="1"/>
          </p:cNvPicPr>
          <p:nvPr/>
        </p:nvPicPr>
        <p:blipFill>
          <a:blip r:embed="rId2"/>
          <a:stretch>
            <a:fillRect/>
          </a:stretch>
        </p:blipFill>
        <p:spPr>
          <a:xfrm>
            <a:off x="4762499" y="2834479"/>
            <a:ext cx="2219325" cy="2219325"/>
          </a:xfrm>
          <a:prstGeom prst="rect">
            <a:avLst/>
          </a:prstGeom>
        </p:spPr>
      </p:pic>
    </p:spTree>
    <p:extLst>
      <p:ext uri="{BB962C8B-B14F-4D97-AF65-F5344CB8AC3E}">
        <p14:creationId xmlns:p14="http://schemas.microsoft.com/office/powerpoint/2010/main" val="93146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Imagen 28" descr="Ilustración vectorial de verano de pulpo de divertidos dibujos ...">
            <a:extLst>
              <a:ext uri="{FF2B5EF4-FFF2-40B4-BE49-F238E27FC236}">
                <a16:creationId xmlns:a16="http://schemas.microsoft.com/office/drawing/2014/main" id="{27FCBEEB-0950-B640-876E-D40B2BA5718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496581" y="236541"/>
            <a:ext cx="2652395" cy="3358515"/>
          </a:xfrm>
          <a:prstGeom prst="rect">
            <a:avLst/>
          </a:prstGeom>
          <a:noFill/>
          <a:ln>
            <a:noFill/>
          </a:ln>
        </p:spPr>
      </p:pic>
      <p:sp>
        <p:nvSpPr>
          <p:cNvPr id="2" name="Título 1">
            <a:extLst>
              <a:ext uri="{FF2B5EF4-FFF2-40B4-BE49-F238E27FC236}">
                <a16:creationId xmlns:a16="http://schemas.microsoft.com/office/drawing/2014/main" id="{C3D88950-0BCA-3647-9C28-6CBC0091206E}"/>
              </a:ext>
            </a:extLst>
          </p:cNvPr>
          <p:cNvSpPr>
            <a:spLocks noGrp="1"/>
          </p:cNvSpPr>
          <p:nvPr>
            <p:ph type="title"/>
          </p:nvPr>
        </p:nvSpPr>
        <p:spPr>
          <a:xfrm>
            <a:off x="171450" y="231776"/>
            <a:ext cx="10651329" cy="1325563"/>
          </a:xfrm>
        </p:spPr>
        <p:txBody>
          <a:bodyPr>
            <a:noAutofit/>
          </a:bodyPr>
          <a:lstStyle/>
          <a:p>
            <a:r>
              <a:rPr lang="es-ES" sz="6600" dirty="0">
                <a:latin typeface="Phosphate Inline" panose="02000506050000020004" pitchFamily="2" charset="77"/>
                <a:cs typeface="Phosphate Inline" panose="02000506050000020004" pitchFamily="2" charset="77"/>
              </a:rPr>
              <a:t>PASAPALABRA REFRESCANTE</a:t>
            </a:r>
          </a:p>
        </p:txBody>
      </p:sp>
      <p:pic>
        <p:nvPicPr>
          <p:cNvPr id="20" name="Imagen 19">
            <a:extLst>
              <a:ext uri="{FF2B5EF4-FFF2-40B4-BE49-F238E27FC236}">
                <a16:creationId xmlns:a16="http://schemas.microsoft.com/office/drawing/2014/main" id="{1F37B28E-9C6B-1C44-9D47-56FE45F4326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585" b="89457" l="6800" r="92400">
                        <a14:foregroundMark x1="6800" y1="21725" x2="6800" y2="21725"/>
                        <a14:foregroundMark x1="9800" y1="71885" x2="9800" y2="71885"/>
                        <a14:foregroundMark x1="57200" y1="24920" x2="57200" y2="24920"/>
                        <a14:foregroundMark x1="61400" y1="28115" x2="61400" y2="28115"/>
                        <a14:foregroundMark x1="67800" y1="19489" x2="67800" y2="19489"/>
                        <a14:foregroundMark x1="65200" y1="56550" x2="65200" y2="56550"/>
                        <a14:foregroundMark x1="84000" y1="77955" x2="84000" y2="77955"/>
                        <a14:foregroundMark x1="83000" y1="22364" x2="83000" y2="22364"/>
                        <a14:foregroundMark x1="92400" y1="27796" x2="92400" y2="27796"/>
                      </a14:backgroundRemoval>
                    </a14:imgEffect>
                  </a14:imgLayer>
                </a14:imgProps>
              </a:ext>
              <a:ext uri="{837473B0-CC2E-450A-ABE3-18F120FF3D39}">
                <a1611:picAttrSrcUrl xmlns:a1611="http://schemas.microsoft.com/office/drawing/2016/11/main" r:id="rId5"/>
              </a:ext>
            </a:extLst>
          </a:blip>
          <a:stretch>
            <a:fillRect/>
          </a:stretch>
        </p:blipFill>
        <p:spPr>
          <a:xfrm>
            <a:off x="461961" y="1405287"/>
            <a:ext cx="1062039" cy="725427"/>
          </a:xfrm>
          <a:prstGeom prst="rect">
            <a:avLst/>
          </a:prstGeom>
        </p:spPr>
      </p:pic>
      <p:sp>
        <p:nvSpPr>
          <p:cNvPr id="3" name="Marcador de contenido 2">
            <a:extLst>
              <a:ext uri="{FF2B5EF4-FFF2-40B4-BE49-F238E27FC236}">
                <a16:creationId xmlns:a16="http://schemas.microsoft.com/office/drawing/2014/main" id="{28A4335C-0402-584B-B03E-A996FF9A2A03}"/>
              </a:ext>
            </a:extLst>
          </p:cNvPr>
          <p:cNvSpPr>
            <a:spLocks noGrp="1"/>
          </p:cNvSpPr>
          <p:nvPr>
            <p:ph idx="1"/>
          </p:nvPr>
        </p:nvSpPr>
        <p:spPr>
          <a:xfrm>
            <a:off x="4387214" y="2982597"/>
            <a:ext cx="7003259" cy="3358515"/>
          </a:xfrm>
        </p:spPr>
        <p:txBody>
          <a:bodyPr>
            <a:normAutofit fontScale="47500" lnSpcReduction="20000"/>
          </a:bodyPr>
          <a:lstStyle/>
          <a:p>
            <a:r>
              <a:rPr lang="es-ES" dirty="0"/>
              <a:t>Pues a continuación lee las siguientes instrucciones y… ¡Comienza a jugar!:</a:t>
            </a:r>
          </a:p>
          <a:p>
            <a:r>
              <a:rPr lang="es-ES" dirty="0"/>
              <a:t> </a:t>
            </a:r>
          </a:p>
          <a:p>
            <a:pPr lvl="0"/>
            <a:r>
              <a:rPr lang="es-ES" dirty="0"/>
              <a:t>El juego consiste en leer las diferentes definiciones y escribir la palabra que comenzará por la letra en cuestión. Si la respuesta es correcta la bolita de la letra se pondrá verde, en cambio sí fallas, se pondrá roja. ¡Es muy fácil!</a:t>
            </a:r>
          </a:p>
          <a:p>
            <a:r>
              <a:rPr lang="es-ES" dirty="0"/>
              <a:t> </a:t>
            </a:r>
          </a:p>
          <a:p>
            <a:r>
              <a:rPr lang="es-ES" dirty="0"/>
              <a:t>         ADVERTENCIA: A la hora de escribir la palabra, deberás hacerlo todo en minúscula, a excepción de una sola palabra que sí deberás escribir la primera letra con mayúscula y las demás en minúscula.</a:t>
            </a:r>
          </a:p>
          <a:p>
            <a:r>
              <a:rPr lang="es-ES" dirty="0"/>
              <a:t> </a:t>
            </a:r>
          </a:p>
          <a:p>
            <a:r>
              <a:rPr lang="es-ES" dirty="0"/>
              <a:t>A ver si eres capaz de completarlo correctamente en el mínimo de tiempo posible. ¡Pincha en este enlace y comienza a disfrutar!</a:t>
            </a:r>
          </a:p>
          <a:p>
            <a:endParaRPr lang="es-ES" dirty="0">
              <a:hlinkClick r:id="rId6"/>
            </a:endParaRPr>
          </a:p>
          <a:p>
            <a:pPr marL="0" indent="0">
              <a:buNone/>
            </a:pPr>
            <a:r>
              <a:rPr lang="es-ES" dirty="0">
                <a:hlinkClick r:id="rId6"/>
              </a:rPr>
              <a:t>ht</a:t>
            </a:r>
            <a:r>
              <a:rPr lang="es-ES" u="sng" dirty="0">
                <a:hlinkClick r:id="rId6"/>
              </a:rPr>
              <a:t>https://es.educaplay.com/recursos-educativos/6054770-pasapalabra_refrescante.html</a:t>
            </a:r>
            <a:r>
              <a:rPr lang="es-ES" dirty="0">
                <a:effectLst/>
                <a:hlinkClick r:id="rId6"/>
              </a:rPr>
              <a:t> </a:t>
            </a:r>
            <a:endParaRPr lang="es-ES" dirty="0"/>
          </a:p>
        </p:txBody>
      </p:sp>
      <p:pic>
        <p:nvPicPr>
          <p:cNvPr id="23" name="Imagen 22">
            <a:extLst>
              <a:ext uri="{FF2B5EF4-FFF2-40B4-BE49-F238E27FC236}">
                <a16:creationId xmlns:a16="http://schemas.microsoft.com/office/drawing/2014/main" id="{E4155FA2-DE4C-9C4B-9A54-D0BECF5C937A}"/>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7491" b="97753" l="4875" r="95625">
                        <a14:foregroundMark x1="4875" y1="17041" x2="4875" y2="17041"/>
                        <a14:foregroundMark x1="18750" y1="14607" x2="18750" y2="14607"/>
                        <a14:foregroundMark x1="31375" y1="9551" x2="31375" y2="9551"/>
                        <a14:foregroundMark x1="8625" y1="13483" x2="8625" y2="13483"/>
                        <a14:foregroundMark x1="19375" y1="14045" x2="19375" y2="14045"/>
                        <a14:foregroundMark x1="55375" y1="11985" x2="55375" y2="11985"/>
                        <a14:foregroundMark x1="67000" y1="13670" x2="67000" y2="13670"/>
                        <a14:foregroundMark x1="91125" y1="14045" x2="91125" y2="14045"/>
                        <a14:foregroundMark x1="94000" y1="7491" x2="94000" y2="7491"/>
                        <a14:foregroundMark x1="94125" y1="41199" x2="94125" y2="41199"/>
                        <a14:foregroundMark x1="69000" y1="37640" x2="69000" y2="37640"/>
                        <a14:foregroundMark x1="64125" y1="33146" x2="64125" y2="33146"/>
                        <a14:foregroundMark x1="65625" y1="36704" x2="65625" y2="36704"/>
                        <a14:foregroundMark x1="58000" y1="37640" x2="58000" y2="37640"/>
                        <a14:foregroundMark x1="8875" y1="37079" x2="8875" y2="37079"/>
                        <a14:foregroundMark x1="11875" y1="58240" x2="11875" y2="58240"/>
                        <a14:foregroundMark x1="36000" y1="90262" x2="36000" y2="90262"/>
                        <a14:foregroundMark x1="37500" y1="97191" x2="37500" y2="97191"/>
                        <a14:foregroundMark x1="91875" y1="69101" x2="91875" y2="69101"/>
                        <a14:foregroundMark x1="54750" y1="98127" x2="54750" y2="98127"/>
                        <a14:foregroundMark x1="45375" y1="97191" x2="45375" y2="97191"/>
                        <a14:foregroundMark x1="94750" y1="14045" x2="94750" y2="14045"/>
                        <a14:foregroundMark x1="95625" y1="64419" x2="95625" y2="64419"/>
                      </a14:backgroundRemoval>
                    </a14:imgEffect>
                  </a14:imgLayer>
                </a14:imgProps>
              </a:ext>
              <a:ext uri="{837473B0-CC2E-450A-ABE3-18F120FF3D39}">
                <a1611:picAttrSrcUrl xmlns:a1611="http://schemas.microsoft.com/office/drawing/2016/11/main" r:id="rId9"/>
              </a:ext>
            </a:extLst>
          </a:blip>
          <a:stretch>
            <a:fillRect/>
          </a:stretch>
        </p:blipFill>
        <p:spPr>
          <a:xfrm>
            <a:off x="10653710" y="5663783"/>
            <a:ext cx="1316042" cy="877361"/>
          </a:xfrm>
          <a:prstGeom prst="rect">
            <a:avLst/>
          </a:prstGeom>
        </p:spPr>
      </p:pic>
      <p:sp>
        <p:nvSpPr>
          <p:cNvPr id="25" name="Marcador de contenido 2">
            <a:extLst>
              <a:ext uri="{FF2B5EF4-FFF2-40B4-BE49-F238E27FC236}">
                <a16:creationId xmlns:a16="http://schemas.microsoft.com/office/drawing/2014/main" id="{E07851F2-1450-B946-8F2B-7A1F8356C1A4}"/>
              </a:ext>
            </a:extLst>
          </p:cNvPr>
          <p:cNvSpPr txBox="1">
            <a:spLocks/>
          </p:cNvSpPr>
          <p:nvPr/>
        </p:nvSpPr>
        <p:spPr>
          <a:xfrm>
            <a:off x="3671887" y="1303340"/>
            <a:ext cx="6234115" cy="6032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sz="4000" i="1" dirty="0"/>
              <a:t>“Tú puedes con todo”</a:t>
            </a:r>
          </a:p>
        </p:txBody>
      </p:sp>
      <p:grpSp>
        <p:nvGrpSpPr>
          <p:cNvPr id="28" name="Grupo 27">
            <a:extLst>
              <a:ext uri="{FF2B5EF4-FFF2-40B4-BE49-F238E27FC236}">
                <a16:creationId xmlns:a16="http://schemas.microsoft.com/office/drawing/2014/main" id="{8403652A-D9D0-144E-89D5-CBB4DC57CB3F}"/>
              </a:ext>
            </a:extLst>
          </p:cNvPr>
          <p:cNvGrpSpPr/>
          <p:nvPr/>
        </p:nvGrpSpPr>
        <p:grpSpPr>
          <a:xfrm>
            <a:off x="0" y="2146299"/>
            <a:ext cx="4616450" cy="4740275"/>
            <a:chOff x="0" y="2117724"/>
            <a:chExt cx="4616450" cy="4740275"/>
          </a:xfrm>
        </p:grpSpPr>
        <p:pic>
          <p:nvPicPr>
            <p:cNvPr id="26" name="Imagen 25" descr="III Rosco…de la naturaleza – IES EMPECINADO: Nuestra voz en la red">
              <a:extLst>
                <a:ext uri="{FF2B5EF4-FFF2-40B4-BE49-F238E27FC236}">
                  <a16:creationId xmlns:a16="http://schemas.microsoft.com/office/drawing/2014/main" id="{A602F1C8-0715-6446-965B-47F91BB80DA4}"/>
                </a:ext>
              </a:extLst>
            </p:cNvPr>
            <p:cNvPicPr/>
            <p:nvPr/>
          </p:nvPicPr>
          <p:blipFill>
            <a:blip r:embed="rId10">
              <a:extLst>
                <a:ext uri="{28A0092B-C50C-407E-A947-70E740481C1C}">
                  <a14:useLocalDpi xmlns:a14="http://schemas.microsoft.com/office/drawing/2010/main" val="0"/>
                </a:ext>
              </a:extLst>
            </a:blip>
            <a:srcRect/>
            <a:stretch>
              <a:fillRect/>
            </a:stretch>
          </p:blipFill>
          <p:spPr bwMode="auto">
            <a:xfrm>
              <a:off x="0" y="2117724"/>
              <a:ext cx="4616450" cy="4740275"/>
            </a:xfrm>
            <a:prstGeom prst="rect">
              <a:avLst/>
            </a:prstGeom>
            <a:noFill/>
            <a:ln>
              <a:noFill/>
            </a:ln>
          </p:spPr>
        </p:pic>
        <p:pic>
          <p:nvPicPr>
            <p:cNvPr id="27" name="Imagen 26" descr="Pin en Imagens">
              <a:extLst>
                <a:ext uri="{FF2B5EF4-FFF2-40B4-BE49-F238E27FC236}">
                  <a16:creationId xmlns:a16="http://schemas.microsoft.com/office/drawing/2014/main" id="{D4DB829B-373E-C944-9529-AB25EEB10071}"/>
                </a:ext>
              </a:extLst>
            </p:cNvPr>
            <p:cNvPicPr/>
            <p:nvPr/>
          </p:nvPicPr>
          <p:blipFill>
            <a:blip r:embed="rId11">
              <a:extLst>
                <a:ext uri="{28A0092B-C50C-407E-A947-70E740481C1C}">
                  <a14:useLocalDpi xmlns:a14="http://schemas.microsoft.com/office/drawing/2010/main" val="0"/>
                </a:ext>
              </a:extLst>
            </a:blip>
            <a:srcRect/>
            <a:stretch>
              <a:fillRect/>
            </a:stretch>
          </p:blipFill>
          <p:spPr bwMode="auto">
            <a:xfrm>
              <a:off x="715327" y="3188652"/>
              <a:ext cx="2956560" cy="2598420"/>
            </a:xfrm>
            <a:prstGeom prst="rect">
              <a:avLst/>
            </a:prstGeom>
            <a:noFill/>
            <a:ln>
              <a:noFill/>
            </a:ln>
            <a:effectLst>
              <a:softEdge rad="317500"/>
            </a:effectLst>
          </p:spPr>
        </p:pic>
      </p:grpSp>
      <p:sp>
        <p:nvSpPr>
          <p:cNvPr id="30" name="Rectángulo 29">
            <a:extLst>
              <a:ext uri="{FF2B5EF4-FFF2-40B4-BE49-F238E27FC236}">
                <a16:creationId xmlns:a16="http://schemas.microsoft.com/office/drawing/2014/main" id="{D4856F03-EFA6-B04A-8F97-2A1538CDD452}"/>
              </a:ext>
            </a:extLst>
          </p:cNvPr>
          <p:cNvSpPr/>
          <p:nvPr/>
        </p:nvSpPr>
        <p:spPr>
          <a:xfrm>
            <a:off x="3048000" y="1961431"/>
            <a:ext cx="6096000" cy="671915"/>
          </a:xfrm>
          <a:prstGeom prst="rect">
            <a:avLst/>
          </a:prstGeom>
        </p:spPr>
        <p:txBody>
          <a:bodyPr>
            <a:spAutoFit/>
          </a:bodyPr>
          <a:lstStyle/>
          <a:p>
            <a:pPr marL="180340" algn="ctr">
              <a:lnSpc>
                <a:spcPct val="107000"/>
              </a:lnSpc>
              <a:spcAft>
                <a:spcPts val="800"/>
              </a:spcAft>
            </a:pPr>
            <a:r>
              <a:rPr lang="es-ES"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¿Quieres pasar un buen rato disfrutando de este pasapalabra veraniego en familia? </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425944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B7F14A-4AA7-7844-8AF5-53520D0E12A5}"/>
              </a:ext>
            </a:extLst>
          </p:cNvPr>
          <p:cNvSpPr>
            <a:spLocks noGrp="1"/>
          </p:cNvSpPr>
          <p:nvPr>
            <p:ph type="title"/>
          </p:nvPr>
        </p:nvSpPr>
        <p:spPr>
          <a:xfrm>
            <a:off x="932329" y="68115"/>
            <a:ext cx="10515600" cy="1325563"/>
          </a:xfrm>
        </p:spPr>
        <p:txBody>
          <a:bodyPr>
            <a:normAutofit/>
          </a:bodyPr>
          <a:lstStyle/>
          <a:p>
            <a:r>
              <a:rPr lang="es-ES" sz="5400" dirty="0">
                <a:latin typeface="Phosphate Inline" panose="02000506050000020004" pitchFamily="2" charset="77"/>
                <a:cs typeface="Phosphate Inline" panose="02000506050000020004" pitchFamily="2" charset="77"/>
              </a:rPr>
              <a:t>QUIZZIZ CRUCERO Y CHAPUZÓN</a:t>
            </a:r>
          </a:p>
        </p:txBody>
      </p:sp>
      <p:pic>
        <p:nvPicPr>
          <p:cNvPr id="5" name="Imagen 4">
            <a:extLst>
              <a:ext uri="{FF2B5EF4-FFF2-40B4-BE49-F238E27FC236}">
                <a16:creationId xmlns:a16="http://schemas.microsoft.com/office/drawing/2014/main" id="{A557E97C-76F4-4F40-A0DC-E93C2AF8A0AA}"/>
              </a:ext>
            </a:extLst>
          </p:cNvPr>
          <p:cNvPicPr/>
          <p:nvPr/>
        </p:nvPicPr>
        <p:blipFill>
          <a:blip r:embed="rId2">
            <a:extLst>
              <a:ext uri="{28A0092B-C50C-407E-A947-70E740481C1C}">
                <a14:useLocalDpi xmlns:a14="http://schemas.microsoft.com/office/drawing/2010/main" val="0"/>
              </a:ext>
            </a:extLst>
          </a:blip>
          <a:stretch>
            <a:fillRect/>
          </a:stretch>
        </p:blipFill>
        <p:spPr>
          <a:xfrm>
            <a:off x="8104318" y="1705088"/>
            <a:ext cx="1950961" cy="1996644"/>
          </a:xfrm>
          <a:prstGeom prst="rect">
            <a:avLst/>
          </a:prstGeom>
        </p:spPr>
      </p:pic>
      <p:pic>
        <p:nvPicPr>
          <p:cNvPr id="6" name="Imagen 5">
            <a:extLst>
              <a:ext uri="{FF2B5EF4-FFF2-40B4-BE49-F238E27FC236}">
                <a16:creationId xmlns:a16="http://schemas.microsoft.com/office/drawing/2014/main" id="{AC605C82-80D9-544B-A3C1-8D6D816FD0B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415716" y="3440398"/>
            <a:ext cx="1371600" cy="1482090"/>
          </a:xfrm>
          <a:prstGeom prst="rect">
            <a:avLst/>
          </a:prstGeom>
        </p:spPr>
      </p:pic>
      <p:pic>
        <p:nvPicPr>
          <p:cNvPr id="7" name="Imagen 6">
            <a:extLst>
              <a:ext uri="{FF2B5EF4-FFF2-40B4-BE49-F238E27FC236}">
                <a16:creationId xmlns:a16="http://schemas.microsoft.com/office/drawing/2014/main" id="{BD24D1D9-A835-2742-8CD7-25C1F0CB3B11}"/>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503387" y="2533916"/>
            <a:ext cx="2750421" cy="1790167"/>
          </a:xfrm>
          <a:prstGeom prst="rect">
            <a:avLst/>
          </a:prstGeom>
          <a:effectLst>
            <a:glow rad="63500">
              <a:schemeClr val="accent1">
                <a:satMod val="175000"/>
                <a:alpha val="40000"/>
              </a:schemeClr>
            </a:glow>
            <a:softEdge rad="127000"/>
          </a:effectLst>
        </p:spPr>
      </p:pic>
      <p:pic>
        <p:nvPicPr>
          <p:cNvPr id="8" name="Imagen 7">
            <a:extLst>
              <a:ext uri="{FF2B5EF4-FFF2-40B4-BE49-F238E27FC236}">
                <a16:creationId xmlns:a16="http://schemas.microsoft.com/office/drawing/2014/main" id="{D293B7DB-3A7B-E642-9FDB-8B97FD14DDD5}"/>
              </a:ext>
            </a:extLst>
          </p:cNvPr>
          <p:cNvPicPr/>
          <p:nvPr/>
        </p:nvPicPr>
        <p:blipFill>
          <a:blip r:embed="rId5">
            <a:extLst>
              <a:ext uri="{28A0092B-C50C-407E-A947-70E740481C1C}">
                <a14:useLocalDpi xmlns:a14="http://schemas.microsoft.com/office/drawing/2010/main" val="0"/>
              </a:ext>
            </a:extLst>
          </a:blip>
          <a:stretch>
            <a:fillRect/>
          </a:stretch>
        </p:blipFill>
        <p:spPr>
          <a:xfrm>
            <a:off x="489848" y="4882324"/>
            <a:ext cx="2844801" cy="1790167"/>
          </a:xfrm>
          <a:prstGeom prst="rect">
            <a:avLst/>
          </a:prstGeom>
          <a:effectLst>
            <a:glow rad="63500">
              <a:schemeClr val="accent1">
                <a:satMod val="175000"/>
                <a:alpha val="40000"/>
              </a:schemeClr>
            </a:glow>
            <a:softEdge rad="127000"/>
          </a:effectLst>
        </p:spPr>
      </p:pic>
      <p:pic>
        <p:nvPicPr>
          <p:cNvPr id="9" name="Imagen 8" descr="Niño de dibujos animados saltando al agua | Vector Premium">
            <a:extLst>
              <a:ext uri="{FF2B5EF4-FFF2-40B4-BE49-F238E27FC236}">
                <a16:creationId xmlns:a16="http://schemas.microsoft.com/office/drawing/2014/main" id="{C7868038-FEFB-2944-978D-3A4E12984C71}"/>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7406323" y="4093591"/>
            <a:ext cx="2123226" cy="2352545"/>
          </a:xfrm>
          <a:prstGeom prst="rect">
            <a:avLst/>
          </a:prstGeom>
          <a:noFill/>
          <a:ln>
            <a:noFill/>
          </a:ln>
        </p:spPr>
      </p:pic>
      <p:pic>
        <p:nvPicPr>
          <p:cNvPr id="10" name="Imagen 9" descr="® Colección de Gifs ®: IMÁGENES DE PELOTAS DE PLAYA">
            <a:extLst>
              <a:ext uri="{FF2B5EF4-FFF2-40B4-BE49-F238E27FC236}">
                <a16:creationId xmlns:a16="http://schemas.microsoft.com/office/drawing/2014/main" id="{B1DC9517-DA8F-4A45-88BD-4054AA85E647}"/>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06323" y="4093591"/>
            <a:ext cx="647884" cy="756866"/>
          </a:xfrm>
          <a:prstGeom prst="rect">
            <a:avLst/>
          </a:prstGeom>
          <a:noFill/>
          <a:ln>
            <a:noFill/>
          </a:ln>
        </p:spPr>
      </p:pic>
      <p:sp>
        <p:nvSpPr>
          <p:cNvPr id="11" name="CuadroTexto 10">
            <a:extLst>
              <a:ext uri="{FF2B5EF4-FFF2-40B4-BE49-F238E27FC236}">
                <a16:creationId xmlns:a16="http://schemas.microsoft.com/office/drawing/2014/main" id="{374B6247-598A-4E46-903B-1BE23CB2473A}"/>
              </a:ext>
            </a:extLst>
          </p:cNvPr>
          <p:cNvSpPr txBox="1"/>
          <p:nvPr/>
        </p:nvSpPr>
        <p:spPr>
          <a:xfrm>
            <a:off x="5300896" y="3112380"/>
            <a:ext cx="1612301" cy="369332"/>
          </a:xfrm>
          <a:prstGeom prst="rect">
            <a:avLst/>
          </a:prstGeom>
          <a:noFill/>
        </p:spPr>
        <p:txBody>
          <a:bodyPr wrap="none" rtlCol="0">
            <a:spAutoFit/>
          </a:bodyPr>
          <a:lstStyle/>
          <a:p>
            <a:r>
              <a:rPr lang="es-ES" dirty="0">
                <a:hlinkClick r:id="rId8"/>
              </a:rPr>
              <a:t>QUIZ CRUCERO</a:t>
            </a:r>
            <a:endParaRPr lang="es-ES" dirty="0"/>
          </a:p>
        </p:txBody>
      </p:sp>
      <p:sp>
        <p:nvSpPr>
          <p:cNvPr id="12" name="CuadroTexto 11">
            <a:extLst>
              <a:ext uri="{FF2B5EF4-FFF2-40B4-BE49-F238E27FC236}">
                <a16:creationId xmlns:a16="http://schemas.microsoft.com/office/drawing/2014/main" id="{300223E4-6C5A-1640-A408-87897205BF35}"/>
              </a:ext>
            </a:extLst>
          </p:cNvPr>
          <p:cNvSpPr txBox="1"/>
          <p:nvPr/>
        </p:nvSpPr>
        <p:spPr>
          <a:xfrm>
            <a:off x="5339134" y="5325212"/>
            <a:ext cx="1778564" cy="369332"/>
          </a:xfrm>
          <a:prstGeom prst="rect">
            <a:avLst/>
          </a:prstGeom>
          <a:noFill/>
        </p:spPr>
        <p:txBody>
          <a:bodyPr wrap="none" rtlCol="0">
            <a:spAutoFit/>
          </a:bodyPr>
          <a:lstStyle/>
          <a:p>
            <a:r>
              <a:rPr lang="es-ES" dirty="0">
                <a:hlinkClick r:id="rId9"/>
              </a:rPr>
              <a:t>QUIZ CHAPUZÓN</a:t>
            </a:r>
            <a:endParaRPr lang="es-ES" dirty="0"/>
          </a:p>
        </p:txBody>
      </p:sp>
      <p:sp>
        <p:nvSpPr>
          <p:cNvPr id="13" name="CuadroTexto 12">
            <a:extLst>
              <a:ext uri="{FF2B5EF4-FFF2-40B4-BE49-F238E27FC236}">
                <a16:creationId xmlns:a16="http://schemas.microsoft.com/office/drawing/2014/main" id="{2C93F19F-3D4D-964B-AEE0-02789F1DB98A}"/>
              </a:ext>
            </a:extLst>
          </p:cNvPr>
          <p:cNvSpPr txBox="1"/>
          <p:nvPr/>
        </p:nvSpPr>
        <p:spPr>
          <a:xfrm>
            <a:off x="1633450" y="1084214"/>
            <a:ext cx="7577632" cy="923330"/>
          </a:xfrm>
          <a:prstGeom prst="rect">
            <a:avLst/>
          </a:prstGeom>
          <a:noFill/>
        </p:spPr>
        <p:txBody>
          <a:bodyPr wrap="square" rtlCol="0">
            <a:spAutoFit/>
          </a:bodyPr>
          <a:lstStyle/>
          <a:p>
            <a:r>
              <a:rPr lang="es-ES" sz="3600" dirty="0">
                <a:highlight>
                  <a:srgbClr val="00FFFF"/>
                </a:highlight>
                <a:latin typeface="Modern No. 20" panose="02070704070505020303" pitchFamily="18" charset="77"/>
              </a:rPr>
              <a:t>¡Demuestra que eres todo un/a experto/a!</a:t>
            </a:r>
          </a:p>
          <a:p>
            <a:endParaRPr lang="es-ES" dirty="0"/>
          </a:p>
        </p:txBody>
      </p:sp>
      <p:sp>
        <p:nvSpPr>
          <p:cNvPr id="14" name="Pentágono 13">
            <a:extLst>
              <a:ext uri="{FF2B5EF4-FFF2-40B4-BE49-F238E27FC236}">
                <a16:creationId xmlns:a16="http://schemas.microsoft.com/office/drawing/2014/main" id="{B29054F0-37B4-4A4D-8F03-8E47F78CAC69}"/>
              </a:ext>
            </a:extLst>
          </p:cNvPr>
          <p:cNvSpPr/>
          <p:nvPr/>
        </p:nvSpPr>
        <p:spPr>
          <a:xfrm>
            <a:off x="3576918" y="3023643"/>
            <a:ext cx="1532964" cy="566722"/>
          </a:xfrm>
          <a:prstGeom prst="homePlat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Pentágono 14">
            <a:extLst>
              <a:ext uri="{FF2B5EF4-FFF2-40B4-BE49-F238E27FC236}">
                <a16:creationId xmlns:a16="http://schemas.microsoft.com/office/drawing/2014/main" id="{0FB4A491-6EC9-8746-BE75-4466F14D61D7}"/>
              </a:ext>
            </a:extLst>
          </p:cNvPr>
          <p:cNvSpPr/>
          <p:nvPr/>
        </p:nvSpPr>
        <p:spPr>
          <a:xfrm>
            <a:off x="3615592" y="5207064"/>
            <a:ext cx="1532964" cy="566722"/>
          </a:xfrm>
          <a:prstGeom prst="homePlat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5CAFB56B-83C0-DC4C-A2C2-64059C5F5D3A}"/>
              </a:ext>
            </a:extLst>
          </p:cNvPr>
          <p:cNvSpPr txBox="1"/>
          <p:nvPr/>
        </p:nvSpPr>
        <p:spPr>
          <a:xfrm>
            <a:off x="201701" y="1983182"/>
            <a:ext cx="301686" cy="369332"/>
          </a:xfrm>
          <a:prstGeom prst="rect">
            <a:avLst/>
          </a:prstGeom>
          <a:solidFill>
            <a:schemeClr val="accent4">
              <a:lumMod val="20000"/>
              <a:lumOff val="80000"/>
            </a:schemeClr>
          </a:solidFill>
        </p:spPr>
        <p:txBody>
          <a:bodyPr wrap="none" rtlCol="0">
            <a:spAutoFit/>
          </a:bodyPr>
          <a:lstStyle/>
          <a:p>
            <a:r>
              <a:rPr lang="es-ES" dirty="0"/>
              <a:t>2</a:t>
            </a:r>
          </a:p>
        </p:txBody>
      </p:sp>
      <p:sp>
        <p:nvSpPr>
          <p:cNvPr id="17" name="CuadroTexto 16">
            <a:extLst>
              <a:ext uri="{FF2B5EF4-FFF2-40B4-BE49-F238E27FC236}">
                <a16:creationId xmlns:a16="http://schemas.microsoft.com/office/drawing/2014/main" id="{88633E89-1283-274C-9542-9F6AD06078EF}"/>
              </a:ext>
            </a:extLst>
          </p:cNvPr>
          <p:cNvSpPr txBox="1"/>
          <p:nvPr/>
        </p:nvSpPr>
        <p:spPr>
          <a:xfrm>
            <a:off x="105918" y="4481125"/>
            <a:ext cx="301686" cy="369332"/>
          </a:xfrm>
          <a:prstGeom prst="rect">
            <a:avLst/>
          </a:prstGeom>
          <a:solidFill>
            <a:schemeClr val="accent4">
              <a:lumMod val="20000"/>
              <a:lumOff val="80000"/>
            </a:schemeClr>
          </a:solidFill>
        </p:spPr>
        <p:txBody>
          <a:bodyPr wrap="none" rtlCol="0">
            <a:spAutoFit/>
          </a:bodyPr>
          <a:lstStyle/>
          <a:p>
            <a:r>
              <a:rPr lang="es-ES" dirty="0"/>
              <a:t>3</a:t>
            </a:r>
          </a:p>
        </p:txBody>
      </p:sp>
    </p:spTree>
    <p:extLst>
      <p:ext uri="{BB962C8B-B14F-4D97-AF65-F5344CB8AC3E}">
        <p14:creationId xmlns:p14="http://schemas.microsoft.com/office/powerpoint/2010/main" val="3452555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233E58-7BD8-BC49-AC85-492548EF4DFE}"/>
              </a:ext>
            </a:extLst>
          </p:cNvPr>
          <p:cNvSpPr>
            <a:spLocks noGrp="1"/>
          </p:cNvSpPr>
          <p:nvPr>
            <p:ph type="title"/>
          </p:nvPr>
        </p:nvSpPr>
        <p:spPr/>
        <p:txBody>
          <a:bodyPr>
            <a:normAutofit/>
          </a:bodyPr>
          <a:lstStyle/>
          <a:p>
            <a:r>
              <a:rPr lang="es-ES" sz="8000" dirty="0">
                <a:latin typeface="Phosphate Inline" panose="02000506050000020004" pitchFamily="2" charset="77"/>
                <a:cs typeface="Phosphate Inline" panose="02000506050000020004" pitchFamily="2" charset="77"/>
              </a:rPr>
              <a:t>TALLER PINTACARAS</a:t>
            </a:r>
          </a:p>
        </p:txBody>
      </p:sp>
      <p:pic>
        <p:nvPicPr>
          <p:cNvPr id="5" name="Imagen 4">
            <a:extLst>
              <a:ext uri="{FF2B5EF4-FFF2-40B4-BE49-F238E27FC236}">
                <a16:creationId xmlns:a16="http://schemas.microsoft.com/office/drawing/2014/main" id="{015A64A5-8036-8B4A-8B60-D9CAF4C9513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941373" y="1500187"/>
            <a:ext cx="5143500" cy="3857625"/>
          </a:xfrm>
          <a:prstGeom prst="rect">
            <a:avLst/>
          </a:prstGeom>
        </p:spPr>
      </p:pic>
      <p:pic>
        <p:nvPicPr>
          <p:cNvPr id="8" name="Imagen 7">
            <a:extLst>
              <a:ext uri="{FF2B5EF4-FFF2-40B4-BE49-F238E27FC236}">
                <a16:creationId xmlns:a16="http://schemas.microsoft.com/office/drawing/2014/main" id="{2EB193D5-FCDA-A141-90E4-B1C545C80B76}"/>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3338" y="3321825"/>
            <a:ext cx="5249916" cy="3507600"/>
          </a:xfrm>
          <a:prstGeom prst="rect">
            <a:avLst/>
          </a:prstGeom>
        </p:spPr>
      </p:pic>
      <p:pic>
        <p:nvPicPr>
          <p:cNvPr id="14" name="Imagen 13">
            <a:extLst>
              <a:ext uri="{FF2B5EF4-FFF2-40B4-BE49-F238E27FC236}">
                <a16:creationId xmlns:a16="http://schemas.microsoft.com/office/drawing/2014/main" id="{C61CBB85-479B-4447-A20D-0EA5BC8AECBE}"/>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7250627" y="3428999"/>
            <a:ext cx="3618472" cy="3507600"/>
          </a:xfrm>
          <a:prstGeom prst="rect">
            <a:avLst/>
          </a:prstGeom>
        </p:spPr>
      </p:pic>
      <p:pic>
        <p:nvPicPr>
          <p:cNvPr id="17" name="Imagen 16">
            <a:extLst>
              <a:ext uri="{FF2B5EF4-FFF2-40B4-BE49-F238E27FC236}">
                <a16:creationId xmlns:a16="http://schemas.microsoft.com/office/drawing/2014/main" id="{0979E044-4F18-4141-89FE-B20392F9FAD1}"/>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5111326" y="4346187"/>
            <a:ext cx="2244554" cy="2985275"/>
          </a:xfrm>
          <a:prstGeom prst="rect">
            <a:avLst/>
          </a:prstGeom>
        </p:spPr>
      </p:pic>
      <p:sp>
        <p:nvSpPr>
          <p:cNvPr id="19" name="CuadroTexto 18">
            <a:extLst>
              <a:ext uri="{FF2B5EF4-FFF2-40B4-BE49-F238E27FC236}">
                <a16:creationId xmlns:a16="http://schemas.microsoft.com/office/drawing/2014/main" id="{42829C03-A3BD-724E-AB7C-22A9AED4BD8B}"/>
              </a:ext>
            </a:extLst>
          </p:cNvPr>
          <p:cNvSpPr txBox="1"/>
          <p:nvPr/>
        </p:nvSpPr>
        <p:spPr>
          <a:xfrm>
            <a:off x="1050172" y="1500187"/>
            <a:ext cx="2807692" cy="369332"/>
          </a:xfrm>
          <a:prstGeom prst="rect">
            <a:avLst/>
          </a:prstGeom>
          <a:noFill/>
        </p:spPr>
        <p:txBody>
          <a:bodyPr wrap="none" rtlCol="0">
            <a:spAutoFit/>
          </a:bodyPr>
          <a:lstStyle/>
          <a:p>
            <a:r>
              <a:rPr lang="es-ES" dirty="0"/>
              <a:t>¿CÓMO DE ORIGINAL ERES?</a:t>
            </a:r>
          </a:p>
        </p:txBody>
      </p:sp>
      <p:sp>
        <p:nvSpPr>
          <p:cNvPr id="20" name="CuadroTexto 19">
            <a:extLst>
              <a:ext uri="{FF2B5EF4-FFF2-40B4-BE49-F238E27FC236}">
                <a16:creationId xmlns:a16="http://schemas.microsoft.com/office/drawing/2014/main" id="{C570394A-59DA-D141-A758-3F785ABCBA44}"/>
              </a:ext>
            </a:extLst>
          </p:cNvPr>
          <p:cNvSpPr txBox="1"/>
          <p:nvPr/>
        </p:nvSpPr>
        <p:spPr>
          <a:xfrm>
            <a:off x="67326" y="1903174"/>
            <a:ext cx="4941373" cy="1384995"/>
          </a:xfrm>
          <a:prstGeom prst="rect">
            <a:avLst/>
          </a:prstGeom>
          <a:noFill/>
        </p:spPr>
        <p:txBody>
          <a:bodyPr wrap="square" rtlCol="0">
            <a:spAutoFit/>
          </a:bodyPr>
          <a:lstStyle/>
          <a:p>
            <a:pPr algn="ctr"/>
            <a:r>
              <a:rPr lang="es-ES" sz="2800" dirty="0"/>
              <a:t>Atrévete a pintarte la cara y demuéstranos que eres un/a gran artista</a:t>
            </a:r>
          </a:p>
        </p:txBody>
      </p:sp>
      <p:pic>
        <p:nvPicPr>
          <p:cNvPr id="22" name="Imagen 21">
            <a:extLst>
              <a:ext uri="{FF2B5EF4-FFF2-40B4-BE49-F238E27FC236}">
                <a16:creationId xmlns:a16="http://schemas.microsoft.com/office/drawing/2014/main" id="{DB85076F-2677-6E4A-A15E-E3A6815D5AF8}"/>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9966741" y="477688"/>
            <a:ext cx="1928813" cy="3857625"/>
          </a:xfrm>
          <a:prstGeom prst="rect">
            <a:avLst/>
          </a:prstGeom>
        </p:spPr>
      </p:pic>
    </p:spTree>
    <p:extLst>
      <p:ext uri="{BB962C8B-B14F-4D97-AF65-F5344CB8AC3E}">
        <p14:creationId xmlns:p14="http://schemas.microsoft.com/office/powerpoint/2010/main" val="3385667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A04B708B-229F-C64F-BCBB-849F52D15B0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23826" y="888206"/>
            <a:ext cx="7251700" cy="5245100"/>
          </a:xfrm>
          <a:prstGeom prst="rect">
            <a:avLst/>
          </a:prstGeom>
        </p:spPr>
      </p:pic>
      <p:sp>
        <p:nvSpPr>
          <p:cNvPr id="2" name="Título 1">
            <a:extLst>
              <a:ext uri="{FF2B5EF4-FFF2-40B4-BE49-F238E27FC236}">
                <a16:creationId xmlns:a16="http://schemas.microsoft.com/office/drawing/2014/main" id="{B981B824-0E60-C94E-AF65-B439C21331B2}"/>
              </a:ext>
            </a:extLst>
          </p:cNvPr>
          <p:cNvSpPr>
            <a:spLocks noGrp="1"/>
          </p:cNvSpPr>
          <p:nvPr>
            <p:ph type="title"/>
          </p:nvPr>
        </p:nvSpPr>
        <p:spPr/>
        <p:txBody>
          <a:bodyPr>
            <a:noAutofit/>
          </a:bodyPr>
          <a:lstStyle/>
          <a:p>
            <a:r>
              <a:rPr lang="es-ES" sz="9600" dirty="0">
                <a:latin typeface="Phosphate Inline" panose="02000506050000020004" pitchFamily="2" charset="77"/>
                <a:cs typeface="Phosphate Inline" panose="02000506050000020004" pitchFamily="2" charset="77"/>
              </a:rPr>
              <a:t>SALUDRIFA</a:t>
            </a:r>
          </a:p>
        </p:txBody>
      </p:sp>
      <p:pic>
        <p:nvPicPr>
          <p:cNvPr id="5" name="Imagen 4">
            <a:extLst>
              <a:ext uri="{FF2B5EF4-FFF2-40B4-BE49-F238E27FC236}">
                <a16:creationId xmlns:a16="http://schemas.microsoft.com/office/drawing/2014/main" id="{8FF4967F-5306-C846-8398-BDECC5EDEFFD}"/>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985125" y="-359508"/>
            <a:ext cx="3640137" cy="3640137"/>
          </a:xfrm>
          <a:prstGeom prst="rect">
            <a:avLst/>
          </a:prstGeom>
        </p:spPr>
      </p:pic>
      <p:sp>
        <p:nvSpPr>
          <p:cNvPr id="9" name="CuadroTexto 8">
            <a:extLst>
              <a:ext uri="{FF2B5EF4-FFF2-40B4-BE49-F238E27FC236}">
                <a16:creationId xmlns:a16="http://schemas.microsoft.com/office/drawing/2014/main" id="{219E549F-660A-AE4F-8F5D-C2FCADD5C984}"/>
              </a:ext>
            </a:extLst>
          </p:cNvPr>
          <p:cNvSpPr txBox="1"/>
          <p:nvPr/>
        </p:nvSpPr>
        <p:spPr>
          <a:xfrm>
            <a:off x="7375526" y="3577371"/>
            <a:ext cx="4443413" cy="3139321"/>
          </a:xfrm>
          <a:prstGeom prst="rect">
            <a:avLst/>
          </a:prstGeom>
          <a:solidFill>
            <a:schemeClr val="accent4">
              <a:lumMod val="20000"/>
              <a:lumOff val="80000"/>
            </a:schemeClr>
          </a:solidFill>
        </p:spPr>
        <p:txBody>
          <a:bodyPr wrap="square" rtlCol="0">
            <a:spAutoFit/>
          </a:bodyPr>
          <a:lstStyle/>
          <a:p>
            <a:pPr algn="ctr"/>
            <a:r>
              <a:rPr lang="es-ES" dirty="0">
                <a:latin typeface="Krungthep" panose="02000400000000000000" pitchFamily="2" charset="-34"/>
                <a:ea typeface="Krungthep" panose="02000400000000000000" pitchFamily="2" charset="-34"/>
                <a:cs typeface="Krungthep" panose="02000400000000000000" pitchFamily="2" charset="-34"/>
              </a:rPr>
              <a:t>Tu maestro/a te hará llegar los 4 números con los que juegas.</a:t>
            </a:r>
          </a:p>
          <a:p>
            <a:pPr algn="ctr"/>
            <a:endParaRPr lang="es-ES" dirty="0">
              <a:latin typeface="Krungthep" panose="02000400000000000000" pitchFamily="2" charset="-34"/>
              <a:ea typeface="Krungthep" panose="02000400000000000000" pitchFamily="2" charset="-34"/>
              <a:cs typeface="Krungthep" panose="02000400000000000000" pitchFamily="2" charset="-34"/>
            </a:endParaRPr>
          </a:p>
          <a:p>
            <a:pPr algn="ctr"/>
            <a:r>
              <a:rPr lang="es-ES" dirty="0">
                <a:latin typeface="Krungthep" panose="02000400000000000000" pitchFamily="2" charset="-34"/>
                <a:ea typeface="Krungthep" panose="02000400000000000000" pitchFamily="2" charset="-34"/>
                <a:cs typeface="Krungthep" panose="02000400000000000000" pitchFamily="2" charset="-34"/>
              </a:rPr>
              <a:t>A las 12:00 horas, el jueves 18 de junio,  en directo desde las plataformas </a:t>
            </a:r>
            <a:r>
              <a:rPr lang="es-ES" dirty="0" err="1">
                <a:latin typeface="Krungthep" panose="02000400000000000000" pitchFamily="2" charset="-34"/>
                <a:ea typeface="Krungthep" panose="02000400000000000000" pitchFamily="2" charset="-34"/>
                <a:cs typeface="Krungthep" panose="02000400000000000000" pitchFamily="2" charset="-34"/>
              </a:rPr>
              <a:t>on</a:t>
            </a:r>
            <a:r>
              <a:rPr lang="es-ES" dirty="0">
                <a:latin typeface="Krungthep" panose="02000400000000000000" pitchFamily="2" charset="-34"/>
                <a:ea typeface="Krungthep" panose="02000400000000000000" pitchFamily="2" charset="-34"/>
                <a:cs typeface="Krungthep" panose="02000400000000000000" pitchFamily="2" charset="-34"/>
              </a:rPr>
              <a:t> line, JULIÁN sacará los números premiados.</a:t>
            </a:r>
          </a:p>
          <a:p>
            <a:pPr algn="ctr"/>
            <a:endParaRPr lang="es-ES" dirty="0">
              <a:latin typeface="Krungthep" panose="02000400000000000000" pitchFamily="2" charset="-34"/>
              <a:ea typeface="Krungthep" panose="02000400000000000000" pitchFamily="2" charset="-34"/>
              <a:cs typeface="Krungthep" panose="02000400000000000000" pitchFamily="2" charset="-34"/>
            </a:endParaRPr>
          </a:p>
          <a:p>
            <a:pPr algn="ctr"/>
            <a:r>
              <a:rPr lang="es-ES" dirty="0">
                <a:latin typeface="Krungthep" panose="02000400000000000000" pitchFamily="2" charset="-34"/>
                <a:ea typeface="Krungthep" panose="02000400000000000000" pitchFamily="2" charset="-34"/>
                <a:cs typeface="Krungthep" panose="02000400000000000000" pitchFamily="2" charset="-34"/>
              </a:rPr>
              <a:t>Habrá suculentos premios. </a:t>
            </a:r>
          </a:p>
          <a:p>
            <a:pPr algn="ctr"/>
            <a:endParaRPr lang="es-ES" dirty="0">
              <a:latin typeface="Krungthep" panose="02000400000000000000" pitchFamily="2" charset="-34"/>
              <a:ea typeface="Krungthep" panose="02000400000000000000" pitchFamily="2" charset="-34"/>
              <a:cs typeface="Krungthep" panose="02000400000000000000" pitchFamily="2" charset="-34"/>
            </a:endParaRPr>
          </a:p>
          <a:p>
            <a:pPr algn="ctr"/>
            <a:r>
              <a:rPr lang="es-ES" dirty="0">
                <a:latin typeface="Krungthep" panose="02000400000000000000" pitchFamily="2" charset="-34"/>
                <a:ea typeface="Krungthep" panose="02000400000000000000" pitchFamily="2" charset="-34"/>
                <a:cs typeface="Krungthep" panose="02000400000000000000" pitchFamily="2" charset="-34"/>
              </a:rPr>
              <a:t>¡NO TE LO PUEDES PERDER!</a:t>
            </a:r>
          </a:p>
        </p:txBody>
      </p:sp>
      <p:sp>
        <p:nvSpPr>
          <p:cNvPr id="10" name="CuadroTexto 9">
            <a:extLst>
              <a:ext uri="{FF2B5EF4-FFF2-40B4-BE49-F238E27FC236}">
                <a16:creationId xmlns:a16="http://schemas.microsoft.com/office/drawing/2014/main" id="{EA1F5B1C-167E-FE4B-A04A-D0F9B7530C04}"/>
              </a:ext>
            </a:extLst>
          </p:cNvPr>
          <p:cNvSpPr txBox="1"/>
          <p:nvPr/>
        </p:nvSpPr>
        <p:spPr>
          <a:xfrm>
            <a:off x="6472238" y="185837"/>
            <a:ext cx="2661562" cy="369332"/>
          </a:xfrm>
          <a:prstGeom prst="rect">
            <a:avLst/>
          </a:prstGeom>
          <a:noFill/>
        </p:spPr>
        <p:txBody>
          <a:bodyPr wrap="none" rtlCol="0">
            <a:spAutoFit/>
          </a:bodyPr>
          <a:lstStyle/>
          <a:p>
            <a:r>
              <a:rPr lang="es-ES" dirty="0"/>
              <a:t>¡LA SUERTE ESTÁ ECHADA!</a:t>
            </a:r>
          </a:p>
        </p:txBody>
      </p:sp>
      <p:pic>
        <p:nvPicPr>
          <p:cNvPr id="12" name="Imagen 11">
            <a:extLst>
              <a:ext uri="{FF2B5EF4-FFF2-40B4-BE49-F238E27FC236}">
                <a16:creationId xmlns:a16="http://schemas.microsoft.com/office/drawing/2014/main" id="{F5DBCAC0-FD38-1145-B694-1CF583E94DB3}"/>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5705723" y="4644805"/>
            <a:ext cx="1533029" cy="1928079"/>
          </a:xfrm>
          <a:prstGeom prst="rect">
            <a:avLst/>
          </a:prstGeom>
        </p:spPr>
      </p:pic>
      <p:sp>
        <p:nvSpPr>
          <p:cNvPr id="14" name="CuadroTexto 13">
            <a:extLst>
              <a:ext uri="{FF2B5EF4-FFF2-40B4-BE49-F238E27FC236}">
                <a16:creationId xmlns:a16="http://schemas.microsoft.com/office/drawing/2014/main" id="{19597E34-5E87-C44A-8093-6955AED36200}"/>
              </a:ext>
            </a:extLst>
          </p:cNvPr>
          <p:cNvSpPr txBox="1"/>
          <p:nvPr/>
        </p:nvSpPr>
        <p:spPr>
          <a:xfrm>
            <a:off x="7056930" y="518874"/>
            <a:ext cx="1428596" cy="369332"/>
          </a:xfrm>
          <a:prstGeom prst="rect">
            <a:avLst/>
          </a:prstGeom>
          <a:noFill/>
        </p:spPr>
        <p:txBody>
          <a:bodyPr wrap="none" rtlCol="0">
            <a:spAutoFit/>
          </a:bodyPr>
          <a:lstStyle/>
          <a:p>
            <a:r>
              <a:rPr lang="es-ES" dirty="0"/>
              <a:t>12:00 HORAS</a:t>
            </a:r>
          </a:p>
        </p:txBody>
      </p:sp>
      <p:sp>
        <p:nvSpPr>
          <p:cNvPr id="15" name="CuadroTexto 14">
            <a:extLst>
              <a:ext uri="{FF2B5EF4-FFF2-40B4-BE49-F238E27FC236}">
                <a16:creationId xmlns:a16="http://schemas.microsoft.com/office/drawing/2014/main" id="{FA159D64-B1CA-454B-84AB-7CA806CCB1CC}"/>
              </a:ext>
            </a:extLst>
          </p:cNvPr>
          <p:cNvSpPr txBox="1"/>
          <p:nvPr/>
        </p:nvSpPr>
        <p:spPr>
          <a:xfrm>
            <a:off x="6878515" y="901559"/>
            <a:ext cx="1785425" cy="369332"/>
          </a:xfrm>
          <a:prstGeom prst="rect">
            <a:avLst/>
          </a:prstGeom>
          <a:noFill/>
        </p:spPr>
        <p:txBody>
          <a:bodyPr wrap="none" rtlCol="0">
            <a:spAutoFit/>
          </a:bodyPr>
          <a:lstStyle/>
          <a:p>
            <a:r>
              <a:rPr lang="es-ES" dirty="0"/>
              <a:t>JUEVES 18 JUNIO</a:t>
            </a:r>
          </a:p>
        </p:txBody>
      </p:sp>
    </p:spTree>
    <p:extLst>
      <p:ext uri="{BB962C8B-B14F-4D97-AF65-F5344CB8AC3E}">
        <p14:creationId xmlns:p14="http://schemas.microsoft.com/office/powerpoint/2010/main" val="42971096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5722</TotalTime>
  <Words>1850</Words>
  <Application>Microsoft Macintosh PowerPoint</Application>
  <PresentationFormat>Panorámica</PresentationFormat>
  <Paragraphs>193</Paragraphs>
  <Slides>25</Slides>
  <Notes>0</Notes>
  <HiddenSlides>0</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25</vt:i4>
      </vt:variant>
    </vt:vector>
  </HeadingPairs>
  <TitlesOfParts>
    <vt:vector size="38" baseType="lpstr">
      <vt:lpstr>Arial</vt:lpstr>
      <vt:lpstr>Arial Rounded MT Bold</vt:lpstr>
      <vt:lpstr>Bradley Hand</vt:lpstr>
      <vt:lpstr>Calibri</vt:lpstr>
      <vt:lpstr>Calibri Light</vt:lpstr>
      <vt:lpstr>Chalkduster</vt:lpstr>
      <vt:lpstr>Cooper Black</vt:lpstr>
      <vt:lpstr>Copperplate Gothic Bold</vt:lpstr>
      <vt:lpstr>Krungthep</vt:lpstr>
      <vt:lpstr>Modern No. 20</vt:lpstr>
      <vt:lpstr>Phosphate Inline</vt:lpstr>
      <vt:lpstr>Stencil</vt:lpstr>
      <vt:lpstr>Tema de Office</vt:lpstr>
      <vt:lpstr>LO MEJOR DE MI   </vt:lpstr>
      <vt:lpstr>¡Nos hemos vuelto locos!   Durante esta semana queremos que te lo pases genial, que te diviertas, que disfrutes…. pero también, que aprendas y demuestres todo tu potencial.  ¿Estás dispuesto/a?    Te mostramos a continuación el horario. Hemos distribuido las actividades por días, para que tengas cosas divertidas que hacer esta última semana. Todas las actividades y lo que hay que hacer vienen explicadas en este documento. Si algo no lo entiendes, no dudes en preguntar. Lo más importante, es que te animes a participar en todas las actividades y disfrutes del proceso y del resultado.  Si estás preparado y preparada, avanza y disfruta del camino.</vt:lpstr>
      <vt:lpstr>LUNES 15 DE JUNIO</vt:lpstr>
      <vt:lpstr>TRIVIAL DE LA INCLUSIÓN</vt:lpstr>
      <vt:lpstr>LOOK VERANIEGO</vt:lpstr>
      <vt:lpstr>ESCAPE ROOM</vt:lpstr>
      <vt:lpstr>Martes 16 DE JUNIO</vt:lpstr>
      <vt:lpstr>MASTER CHEF JUNIOR – SUMMER RECIPE</vt:lpstr>
      <vt:lpstr>Let´s make popsicles!!  </vt:lpstr>
      <vt:lpstr>¡CUANTA IMAGINACIÓN!</vt:lpstr>
      <vt:lpstr>¡A MOVER EL ESQUELETO!</vt:lpstr>
      <vt:lpstr>miércoles 17 DE JUNIO</vt:lpstr>
      <vt:lpstr> capturando POKEMON</vt:lpstr>
      <vt:lpstr>INGLÉS infantil</vt:lpstr>
      <vt:lpstr>INGLÉS 1º PRIMARIA</vt:lpstr>
      <vt:lpstr>INGLÉS 2º PRIMARIA</vt:lpstr>
      <vt:lpstr>INGLÉS 3º PRIMARIA</vt:lpstr>
      <vt:lpstr>INGLÉS 4º PRIMARIA</vt:lpstr>
      <vt:lpstr>INGLÉS 5º-6º PRIMARIA</vt:lpstr>
      <vt:lpstr>Presentación de PowerPoint</vt:lpstr>
      <vt:lpstr>jueves 18 DE JUNIO</vt:lpstr>
      <vt:lpstr>PASAPALABRA REFRESCANTE</vt:lpstr>
      <vt:lpstr>QUIZZIZ CRUCERO Y CHAPUZÓN</vt:lpstr>
      <vt:lpstr>TALLER PINTACARAS</vt:lpstr>
      <vt:lpstr>SALUDRIFA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APRENDEMOS JUNTOS   “La gran aventura para descubrir tus mejores cualidades”</dc:title>
  <dc:creator>FRANCISCO CALZADO PECO</dc:creator>
  <cp:lastModifiedBy>FRANCISCO CALZADO PECO</cp:lastModifiedBy>
  <cp:revision>48</cp:revision>
  <dcterms:created xsi:type="dcterms:W3CDTF">2020-06-08T09:43:13Z</dcterms:created>
  <dcterms:modified xsi:type="dcterms:W3CDTF">2020-06-12T10:25:01Z</dcterms:modified>
</cp:coreProperties>
</file>